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58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643182"/>
            <a:ext cx="7772400" cy="101282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Аннотация к рабочей учебной программе курса </a:t>
            </a:r>
            <a:r>
              <a:rPr lang="en-US" dirty="0" smtClean="0"/>
              <a:t>Solutions (Elementary), </a:t>
            </a:r>
            <a:r>
              <a:rPr lang="ru-RU" dirty="0" smtClean="0"/>
              <a:t>авторы Тим Фалла, Павел Дэвис, Издательство </a:t>
            </a:r>
            <a:r>
              <a:rPr lang="en-US" dirty="0" smtClean="0"/>
              <a:t>OUP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Принципы реализации рабочей учебной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89119"/>
            <a:ext cx="8229600" cy="4525963"/>
          </a:xfrm>
        </p:spPr>
        <p:txBody>
          <a:bodyPr/>
          <a:lstStyle/>
          <a:p>
            <a:r>
              <a:rPr lang="ru-RU" dirty="0" smtClean="0"/>
              <a:t>Личностно-ориентированное обучение</a:t>
            </a:r>
          </a:p>
          <a:p>
            <a:r>
              <a:rPr lang="ru-RU" dirty="0" smtClean="0"/>
              <a:t>Групповое взаимодействие</a:t>
            </a:r>
          </a:p>
          <a:p>
            <a:r>
              <a:rPr lang="ru-RU" dirty="0" smtClean="0"/>
              <a:t>Игровой, ролевой принцип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Итоги работы по УМК </a:t>
            </a:r>
            <a:r>
              <a:rPr lang="en-US" dirty="0" smtClean="0"/>
              <a:t>Solutions</a:t>
            </a:r>
            <a:r>
              <a:rPr lang="ru-RU" dirty="0" smtClean="0"/>
              <a:t> за последние 5 лет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972072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smtClean="0"/>
              <a:t>Итоги сдачи ЕГЭ по английскому языку</a:t>
            </a:r>
          </a:p>
          <a:p>
            <a:r>
              <a:rPr lang="ru-RU" dirty="0" smtClean="0"/>
              <a:t>Сдавало: 23 человека</a:t>
            </a:r>
          </a:p>
          <a:p>
            <a:r>
              <a:rPr lang="ru-RU" dirty="0" smtClean="0"/>
              <a:t>Результаты: свыше 90 баллов (4 человека), свыше 80 баллов (16 человек), свыше 73 баллов (3 человека)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Итоги сдачи ГИА по английскому языку за 2 года</a:t>
            </a:r>
          </a:p>
          <a:p>
            <a:r>
              <a:rPr lang="ru-RU" dirty="0" smtClean="0"/>
              <a:t>Сдавало: 14 человек</a:t>
            </a:r>
          </a:p>
          <a:p>
            <a:r>
              <a:rPr lang="ru-RU" dirty="0" smtClean="0"/>
              <a:t>Результаты: на «5» (11 человек), на «4» (3 человека)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Итоги олимпиад</a:t>
            </a:r>
          </a:p>
          <a:p>
            <a:r>
              <a:rPr lang="ru-RU" dirty="0" smtClean="0"/>
              <a:t>Участвовало: 15 человек</a:t>
            </a:r>
          </a:p>
          <a:p>
            <a:r>
              <a:rPr lang="ru-RU" dirty="0" smtClean="0"/>
              <a:t>Город: 11 призеров</a:t>
            </a:r>
          </a:p>
          <a:p>
            <a:r>
              <a:rPr lang="ru-RU" dirty="0" smtClean="0"/>
              <a:t>Республика: 4 призера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Итоги НПК</a:t>
            </a:r>
          </a:p>
          <a:p>
            <a:r>
              <a:rPr lang="ru-RU" dirty="0" smtClean="0"/>
              <a:t>Участвовало: 7 человек</a:t>
            </a:r>
          </a:p>
          <a:p>
            <a:r>
              <a:rPr lang="ru-RU" dirty="0" smtClean="0"/>
              <a:t>Город: 4 призера</a:t>
            </a:r>
          </a:p>
          <a:p>
            <a:r>
              <a:rPr lang="ru-RU" dirty="0" smtClean="0"/>
              <a:t>Республика: 3 призера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учебной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700" dirty="0" smtClean="0"/>
              <a:t>Титульный лист</a:t>
            </a:r>
          </a:p>
          <a:p>
            <a:pPr>
              <a:buFont typeface="Wingdings" pitchFamily="2" charset="2"/>
              <a:buChar char="Ø"/>
            </a:pPr>
            <a:r>
              <a:rPr lang="ru-RU" sz="2700" dirty="0" smtClean="0"/>
              <a:t>Пояснительная записка:</a:t>
            </a:r>
          </a:p>
          <a:p>
            <a:r>
              <a:rPr lang="ru-RU" sz="2700" dirty="0" smtClean="0"/>
              <a:t> Цели (образовательная, развивающая, воспитательная)</a:t>
            </a:r>
          </a:p>
          <a:p>
            <a:r>
              <a:rPr lang="ru-RU" sz="2700" dirty="0" smtClean="0"/>
              <a:t>Задачи (по видам речевой деятельности, по языковому материалу, морфология, синтаксис)</a:t>
            </a:r>
          </a:p>
          <a:p>
            <a:r>
              <a:rPr lang="ru-RU" sz="2700" dirty="0" smtClean="0"/>
              <a:t>Методы обучения</a:t>
            </a:r>
          </a:p>
          <a:p>
            <a:r>
              <a:rPr lang="ru-RU" sz="2700" dirty="0" smtClean="0"/>
              <a:t>Формы обучения</a:t>
            </a:r>
          </a:p>
          <a:p>
            <a:r>
              <a:rPr lang="ru-RU" sz="2700" dirty="0" smtClean="0"/>
              <a:t>Формы организации учебных занятий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Ожидаемые результаты изучения курса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3600" b="1" dirty="0" smtClean="0"/>
              <a:t>После изучения курса ученик должен:</a:t>
            </a:r>
          </a:p>
          <a:p>
            <a:pPr>
              <a:buFont typeface="Wingdings" pitchFamily="2" charset="2"/>
              <a:buChar char="Ø"/>
            </a:pPr>
            <a:r>
              <a:rPr lang="ru-RU" sz="3600" b="1" dirty="0" smtClean="0"/>
              <a:t>Знать</a:t>
            </a:r>
            <a:r>
              <a:rPr lang="en-US" sz="3600" b="1" dirty="0" smtClean="0"/>
              <a:t>/</a:t>
            </a:r>
            <a:r>
              <a:rPr lang="ru-RU" sz="3600" b="1" dirty="0" smtClean="0"/>
              <a:t>понимать:</a:t>
            </a:r>
          </a:p>
          <a:p>
            <a:r>
              <a:rPr lang="ru-RU" dirty="0" smtClean="0"/>
              <a:t>Значения изученных лексических единиц</a:t>
            </a:r>
          </a:p>
          <a:p>
            <a:r>
              <a:rPr lang="ru-RU" dirty="0" smtClean="0"/>
              <a:t>Структуры простых и сложных предложений</a:t>
            </a:r>
          </a:p>
          <a:p>
            <a:r>
              <a:rPr lang="ru-RU" dirty="0" smtClean="0"/>
              <a:t>Нормы речевого этикета</a:t>
            </a:r>
          </a:p>
          <a:p>
            <a:r>
              <a:rPr lang="ru-RU" dirty="0" smtClean="0"/>
              <a:t>Основные грамматические явления</a:t>
            </a:r>
          </a:p>
          <a:p>
            <a:r>
              <a:rPr lang="ru-RU" dirty="0" smtClean="0"/>
              <a:t>Культуру Великобритании, России</a:t>
            </a:r>
          </a:p>
          <a:p>
            <a:pPr>
              <a:buFont typeface="Wingdings" pitchFamily="2" charset="2"/>
              <a:buChar char="Ø"/>
            </a:pPr>
            <a:r>
              <a:rPr lang="ru-RU" sz="3600" b="1" dirty="0" smtClean="0"/>
              <a:t>Уметь:</a:t>
            </a:r>
          </a:p>
          <a:p>
            <a:r>
              <a:rPr lang="ru-RU" dirty="0" smtClean="0"/>
              <a:t>Выражать свою точку зрения, делать сообщения по результатам проектной работы</a:t>
            </a:r>
          </a:p>
          <a:p>
            <a:r>
              <a:rPr lang="ru-RU" dirty="0" smtClean="0"/>
              <a:t>Понимать основное содержание или нужную информацию в аутентичных текстах</a:t>
            </a:r>
          </a:p>
          <a:p>
            <a:r>
              <a:rPr lang="ru-RU" dirty="0" smtClean="0"/>
              <a:t>Читать и понимать основное содержание аутентичных художественных и научно-популярных текстов (с полным или частичным пониманием информации)</a:t>
            </a:r>
          </a:p>
          <a:p>
            <a:r>
              <a:rPr lang="ru-RU" dirty="0" smtClean="0"/>
              <a:t>Писать короткие, личные или официальные письма, заполнять анкеты, бланки, писать поздравительные открытки, составлять план текста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42900"/>
            <a:ext cx="8229600" cy="1143000"/>
          </a:xfrm>
        </p:spPr>
        <p:txBody>
          <a:bodyPr/>
          <a:lstStyle/>
          <a:p>
            <a:r>
              <a:rPr lang="ru-RU" dirty="0" smtClean="0"/>
              <a:t>Учебно-тематический план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1000108"/>
          <a:ext cx="8215372" cy="5304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3843"/>
                <a:gridCol w="2053843"/>
                <a:gridCol w="2053843"/>
                <a:gridCol w="2053843"/>
              </a:tblGrid>
              <a:tr h="2454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Тема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Количество часов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Контрольные работы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Проектная деятельность</a:t>
                      </a:r>
                    </a:p>
                  </a:txBody>
                  <a:tcPr marL="68580" marR="68580" marT="0" marB="0"/>
                </a:tc>
              </a:tr>
              <a:tr h="368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Мое окружение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20+2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«Люди в моем окружении»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 час</a:t>
                      </a:r>
                    </a:p>
                  </a:txBody>
                  <a:tcPr marL="68580" marR="68580" marT="0" marB="0"/>
                </a:tc>
              </a:tr>
              <a:tr h="4909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Свободное время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«Как я провожу свое свободное время»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 час</a:t>
                      </a:r>
                    </a:p>
                  </a:txBody>
                  <a:tcPr marL="68580" marR="68580" marT="0" marB="0"/>
                </a:tc>
              </a:tr>
              <a:tr h="6137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Школьная жизнь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«Школы России: Лицей № 44» или «Школьная форма: «за» и «против»»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 час</a:t>
                      </a:r>
                    </a:p>
                  </a:txBody>
                  <a:tcPr marL="68580" marR="68580" marT="0" marB="0"/>
                </a:tc>
              </a:tr>
              <a:tr h="4909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Праздники, конкурсы, фестивали.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«Музыкальные фестивали Чувашии»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 час</a:t>
                      </a:r>
                    </a:p>
                  </a:txBody>
                  <a:tcPr marL="68580" marR="68580" marT="0" marB="0"/>
                </a:tc>
              </a:tr>
              <a:tr h="368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Флора и фауна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«Красная книга Чувашии»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 час</a:t>
                      </a:r>
                    </a:p>
                  </a:txBody>
                  <a:tcPr marL="68580" marR="68580" marT="0" marB="0"/>
                </a:tc>
              </a:tr>
              <a:tr h="7364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Прогулка по городу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«Достопримечательности Чебоксар» или «Любимые места в Чебоксарах»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 час</a:t>
                      </a:r>
                    </a:p>
                  </a:txBody>
                  <a:tcPr marL="68580" marR="68580" marT="0" marB="0"/>
                </a:tc>
              </a:tr>
              <a:tr h="368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Известные люди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«Известные люди Республики»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 час</a:t>
                      </a:r>
                    </a:p>
                  </a:txBody>
                  <a:tcPr marL="68580" marR="68580" marT="0" marB="0"/>
                </a:tc>
              </a:tr>
              <a:tr h="368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Что в меню?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«Что едят в Чувашии»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 час</a:t>
                      </a:r>
                    </a:p>
                  </a:txBody>
                  <a:tcPr marL="68580" marR="68580" marT="0" marB="0"/>
                </a:tc>
              </a:tr>
              <a:tr h="6137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Путешествия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«Виды транспорта в Чебоксарах» или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«Единство в различии»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 час</a:t>
                      </a:r>
                    </a:p>
                  </a:txBody>
                  <a:tcPr marL="68580" marR="68580" marT="0" marB="0"/>
                </a:tc>
              </a:tr>
              <a:tr h="470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Просто работа!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smtClean="0">
                          <a:latin typeface="Times New Roman"/>
                          <a:ea typeface="Times New Roman"/>
                          <a:cs typeface="Times New Roman"/>
                        </a:rPr>
                        <a:t>20+2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100" dirty="0">
                          <a:latin typeface="Calibri"/>
                          <a:ea typeface="Times New Roman"/>
                          <a:cs typeface="Times New Roman"/>
                        </a:rPr>
                        <a:t>Профессии, которые мы выбираем» </a:t>
                      </a:r>
                      <a:endParaRPr lang="ru-RU" sz="11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час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Перечень компонентов учебно-методического комплекса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60557"/>
            <a:ext cx="8229600" cy="4525963"/>
          </a:xfrm>
        </p:spPr>
        <p:txBody>
          <a:bodyPr/>
          <a:lstStyle/>
          <a:p>
            <a:r>
              <a:rPr lang="ru-RU" dirty="0" smtClean="0"/>
              <a:t>Учебник</a:t>
            </a:r>
          </a:p>
          <a:p>
            <a:r>
              <a:rPr lang="ru-RU" dirty="0" smtClean="0"/>
              <a:t>Рабочая тетрадь</a:t>
            </a:r>
          </a:p>
          <a:p>
            <a:r>
              <a:rPr lang="ru-RU" dirty="0" smtClean="0"/>
              <a:t>Книга для учителя</a:t>
            </a:r>
          </a:p>
          <a:p>
            <a:r>
              <a:rPr lang="ru-RU" dirty="0" smtClean="0"/>
              <a:t>Аудиоприложение к учебнику и рабочей тетради</a:t>
            </a:r>
          </a:p>
          <a:p>
            <a:r>
              <a:rPr lang="ru-RU" dirty="0" smtClean="0"/>
              <a:t>Электронный сборник тестов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/>
          <a:lstStyle/>
          <a:p>
            <a:r>
              <a:rPr lang="ru-RU" dirty="0" smtClean="0"/>
              <a:t>Критерии выставления оценок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539875"/>
          <a:ext cx="8358244" cy="4603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9561"/>
                <a:gridCol w="2089561"/>
                <a:gridCol w="2089561"/>
                <a:gridCol w="2089561"/>
              </a:tblGrid>
              <a:tr h="12915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pc="1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Виды работ</a:t>
                      </a:r>
                      <a:endParaRPr lang="ru-RU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pc="1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Оценка «3»</a:t>
                      </a:r>
                      <a:endParaRPr lang="ru-RU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pc="1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Оценка «4»</a:t>
                      </a:r>
                      <a:endParaRPr lang="ru-RU" sz="20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pc="1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Оценка «5»</a:t>
                      </a:r>
                      <a:endParaRPr lang="ru-RU" sz="20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2915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spc="5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Контрольные работы</a:t>
                      </a:r>
                      <a:endParaRPr lang="ru-RU" sz="20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spc="5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От 50% до 69%</a:t>
                      </a:r>
                      <a:endParaRPr lang="ru-RU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spc="5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От 70% до 90%</a:t>
                      </a:r>
                      <a:endParaRPr lang="ru-RU" sz="20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spc="5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От 91% до 100%</a:t>
                      </a:r>
                      <a:endParaRPr lang="ru-RU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206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spc="5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Самостоятельные работы,</a:t>
                      </a:r>
                      <a:r>
                        <a:rPr lang="ru-RU" sz="20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 словарные диктанты</a:t>
                      </a:r>
                      <a:endParaRPr lang="ru-RU" sz="20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spc="5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От 60% до 74%</a:t>
                      </a:r>
                      <a:endParaRPr lang="ru-RU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spc="5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От 75% до 94%</a:t>
                      </a:r>
                      <a:endParaRPr lang="ru-RU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spc="5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От 95% до 100%</a:t>
                      </a:r>
                      <a:endParaRPr lang="ru-RU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785818"/>
          </a:xfrm>
        </p:spPr>
        <p:txBody>
          <a:bodyPr/>
          <a:lstStyle/>
          <a:p>
            <a:r>
              <a:rPr lang="ru-RU" dirty="0" smtClean="0"/>
              <a:t>Список литературы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16"/>
          </a:xfrm>
        </p:spPr>
        <p:txBody>
          <a:bodyPr>
            <a:noAutofit/>
          </a:bodyPr>
          <a:lstStyle/>
          <a:p>
            <a:pPr lvl="0"/>
            <a:r>
              <a:rPr lang="ru-RU" sz="1300" dirty="0" smtClean="0"/>
              <a:t>Новые государственные стандарты по иностранному языку 2-11 классы, - М: ООО «Издательство </a:t>
            </a:r>
            <a:r>
              <a:rPr lang="ru-RU" sz="1300" dirty="0" err="1" smtClean="0"/>
              <a:t>Астрель</a:t>
            </a:r>
            <a:r>
              <a:rPr lang="ru-RU" sz="1300" dirty="0" smtClean="0"/>
              <a:t>»: ООО: «Издательство АСТ»: - 2004 г.</a:t>
            </a:r>
          </a:p>
          <a:p>
            <a:pPr lvl="0"/>
            <a:r>
              <a:rPr lang="ru-RU" sz="1300" dirty="0" smtClean="0"/>
              <a:t>Марта </a:t>
            </a:r>
            <a:r>
              <a:rPr lang="ru-RU" sz="1300" dirty="0" err="1" smtClean="0"/>
              <a:t>Уминска</a:t>
            </a:r>
            <a:r>
              <a:rPr lang="ru-RU" sz="1300" dirty="0" smtClean="0"/>
              <a:t>, Каролина </a:t>
            </a:r>
            <a:r>
              <a:rPr lang="ru-RU" sz="1300" dirty="0" err="1" smtClean="0"/>
              <a:t>Кранц</a:t>
            </a:r>
            <a:r>
              <a:rPr lang="ru-RU" sz="1300" dirty="0" smtClean="0"/>
              <a:t>, «</a:t>
            </a:r>
            <a:r>
              <a:rPr lang="en-US" sz="1300" dirty="0" smtClean="0"/>
              <a:t>Solutions</a:t>
            </a:r>
            <a:r>
              <a:rPr lang="ru-RU" sz="1300" dirty="0" smtClean="0"/>
              <a:t>» (</a:t>
            </a:r>
            <a:r>
              <a:rPr lang="en-US" sz="1300" dirty="0" smtClean="0"/>
              <a:t>Elementary</a:t>
            </a:r>
            <a:r>
              <a:rPr lang="ru-RU" sz="1300" dirty="0" smtClean="0"/>
              <a:t>), учебник, издательство </a:t>
            </a:r>
            <a:r>
              <a:rPr lang="en-US" sz="1300" dirty="0" smtClean="0"/>
              <a:t>OUP</a:t>
            </a:r>
            <a:r>
              <a:rPr lang="ru-RU" sz="1300" dirty="0" smtClean="0"/>
              <a:t>, 2008 г.</a:t>
            </a:r>
          </a:p>
          <a:p>
            <a:pPr lvl="0"/>
            <a:r>
              <a:rPr lang="ru-RU" sz="1300" dirty="0" smtClean="0"/>
              <a:t>Марта </a:t>
            </a:r>
            <a:r>
              <a:rPr lang="ru-RU" sz="1300" dirty="0" err="1" smtClean="0"/>
              <a:t>Уминска</a:t>
            </a:r>
            <a:r>
              <a:rPr lang="ru-RU" sz="1300" dirty="0" smtClean="0"/>
              <a:t>, Каролина </a:t>
            </a:r>
            <a:r>
              <a:rPr lang="ru-RU" sz="1300" dirty="0" err="1" smtClean="0"/>
              <a:t>Кранц</a:t>
            </a:r>
            <a:r>
              <a:rPr lang="ru-RU" sz="1300" dirty="0" smtClean="0"/>
              <a:t>, «</a:t>
            </a:r>
            <a:r>
              <a:rPr lang="en-US" sz="1300" dirty="0" smtClean="0"/>
              <a:t>Solutions</a:t>
            </a:r>
            <a:r>
              <a:rPr lang="ru-RU" sz="1300" dirty="0" smtClean="0"/>
              <a:t>» (</a:t>
            </a:r>
            <a:r>
              <a:rPr lang="en-US" sz="1300" dirty="0" smtClean="0"/>
              <a:t>Elementary</a:t>
            </a:r>
            <a:r>
              <a:rPr lang="ru-RU" sz="1300" dirty="0" smtClean="0"/>
              <a:t>), рабочая тетрадь, издательство </a:t>
            </a:r>
            <a:r>
              <a:rPr lang="en-US" sz="1300" dirty="0" smtClean="0"/>
              <a:t>OUP</a:t>
            </a:r>
            <a:r>
              <a:rPr lang="ru-RU" sz="1300" dirty="0" smtClean="0"/>
              <a:t>, 2008 г.</a:t>
            </a:r>
          </a:p>
          <a:p>
            <a:pPr lvl="0"/>
            <a:r>
              <a:rPr lang="ru-RU" sz="1300" dirty="0" smtClean="0"/>
              <a:t>Марта </a:t>
            </a:r>
            <a:r>
              <a:rPr lang="ru-RU" sz="1300" dirty="0" err="1" smtClean="0"/>
              <a:t>Уминска</a:t>
            </a:r>
            <a:r>
              <a:rPr lang="ru-RU" sz="1300" dirty="0" smtClean="0"/>
              <a:t>, Каролина </a:t>
            </a:r>
            <a:r>
              <a:rPr lang="ru-RU" sz="1300" dirty="0" err="1" smtClean="0"/>
              <a:t>Кранц</a:t>
            </a:r>
            <a:r>
              <a:rPr lang="ru-RU" sz="1300" dirty="0" smtClean="0"/>
              <a:t>, «</a:t>
            </a:r>
            <a:r>
              <a:rPr lang="en-US" sz="1300" dirty="0" smtClean="0"/>
              <a:t>Solutions</a:t>
            </a:r>
            <a:r>
              <a:rPr lang="ru-RU" sz="1300" dirty="0" smtClean="0"/>
              <a:t>» (</a:t>
            </a:r>
            <a:r>
              <a:rPr lang="en-US" sz="1300" dirty="0" smtClean="0"/>
              <a:t>Elementary</a:t>
            </a:r>
            <a:r>
              <a:rPr lang="ru-RU" sz="1300" dirty="0" smtClean="0"/>
              <a:t>), книга для учителя, издательство </a:t>
            </a:r>
            <a:r>
              <a:rPr lang="en-US" sz="1300" dirty="0" smtClean="0"/>
              <a:t>OUP</a:t>
            </a:r>
            <a:r>
              <a:rPr lang="ru-RU" sz="1300" dirty="0" smtClean="0"/>
              <a:t>, 2008 г.</a:t>
            </a:r>
          </a:p>
          <a:p>
            <a:pPr lvl="0"/>
            <a:r>
              <a:rPr lang="ru-RU" sz="1300" dirty="0" smtClean="0"/>
              <a:t>Марта </a:t>
            </a:r>
            <a:r>
              <a:rPr lang="ru-RU" sz="1300" dirty="0" err="1" smtClean="0"/>
              <a:t>Уминска</a:t>
            </a:r>
            <a:r>
              <a:rPr lang="en-US" sz="1300" dirty="0" smtClean="0"/>
              <a:t>, </a:t>
            </a:r>
            <a:r>
              <a:rPr lang="ru-RU" sz="1300" dirty="0" smtClean="0"/>
              <a:t>Каролина </a:t>
            </a:r>
            <a:r>
              <a:rPr lang="ru-RU" sz="1300" dirty="0" err="1" smtClean="0"/>
              <a:t>Кранц</a:t>
            </a:r>
            <a:r>
              <a:rPr lang="en-US" sz="1300" dirty="0" smtClean="0"/>
              <a:t>, «Solutions» (Elementary), Audio Class CDs, Oxford, 2008 </a:t>
            </a:r>
            <a:r>
              <a:rPr lang="ru-RU" sz="1300" dirty="0" smtClean="0"/>
              <a:t>г</a:t>
            </a:r>
            <a:r>
              <a:rPr lang="en-US" sz="1300" dirty="0" smtClean="0"/>
              <a:t>.</a:t>
            </a:r>
            <a:endParaRPr lang="ru-RU" sz="1300" dirty="0" smtClean="0"/>
          </a:p>
          <a:p>
            <a:pPr lvl="0"/>
            <a:r>
              <a:rPr lang="en-US" sz="1300" dirty="0" smtClean="0"/>
              <a:t>Solutions </a:t>
            </a:r>
            <a:r>
              <a:rPr lang="en-US" sz="1300" dirty="0" err="1" smtClean="0"/>
              <a:t>MultiROM</a:t>
            </a:r>
            <a:r>
              <a:rPr lang="en-US" sz="1300" dirty="0" smtClean="0"/>
              <a:t> (Student’s CDs), Oxford, 2008 </a:t>
            </a:r>
            <a:r>
              <a:rPr lang="ru-RU" sz="1300" dirty="0" smtClean="0"/>
              <a:t>г</a:t>
            </a:r>
            <a:r>
              <a:rPr lang="en-US" sz="1300" dirty="0" smtClean="0"/>
              <a:t>.</a:t>
            </a:r>
            <a:endParaRPr lang="ru-RU" sz="1300" dirty="0" smtClean="0"/>
          </a:p>
          <a:p>
            <a:pPr lvl="0"/>
            <a:r>
              <a:rPr lang="ru-RU" sz="1300" dirty="0" smtClean="0"/>
              <a:t>Ю. </a:t>
            </a:r>
            <a:r>
              <a:rPr lang="ru-RU" sz="1300" dirty="0" err="1" smtClean="0"/>
              <a:t>Голицынский</a:t>
            </a:r>
            <a:r>
              <a:rPr lang="ru-RU" sz="1300" dirty="0" smtClean="0"/>
              <a:t> «Грамматика. Сборник упражнений», издание шестое (для школьников), издательство «КАРО», </a:t>
            </a:r>
            <a:r>
              <a:rPr lang="ru-RU" sz="1300" dirty="0" err="1" smtClean="0"/>
              <a:t>Санкт-Петербур</a:t>
            </a:r>
            <a:r>
              <a:rPr lang="ru-RU" sz="1300" dirty="0" smtClean="0"/>
              <a:t>, 2009 г.</a:t>
            </a:r>
          </a:p>
          <a:p>
            <a:pPr lvl="0"/>
            <a:r>
              <a:rPr lang="ru-RU" sz="1300" dirty="0" smtClean="0"/>
              <a:t>Татьяна </a:t>
            </a:r>
            <a:r>
              <a:rPr lang="ru-RU" sz="1300" dirty="0" err="1" smtClean="0"/>
              <a:t>Николенко</a:t>
            </a:r>
            <a:r>
              <a:rPr lang="ru-RU" sz="1300" dirty="0" smtClean="0"/>
              <a:t>, «Тесты по грамматике английского языка», Москва, «АЙРИС-ПРЕСС», 2004 г.</a:t>
            </a:r>
          </a:p>
          <a:p>
            <a:pPr lvl="0"/>
            <a:r>
              <a:rPr lang="ru-RU" sz="1300" dirty="0" smtClean="0"/>
              <a:t>Ирина </a:t>
            </a:r>
            <a:r>
              <a:rPr lang="ru-RU" sz="1300" dirty="0" err="1" smtClean="0"/>
              <a:t>Кошманова</a:t>
            </a:r>
            <a:r>
              <a:rPr lang="ru-RU" sz="1300" dirty="0" smtClean="0"/>
              <a:t> «Тесты по английскому языку», Москва, «АЙРИС_ПРЕСС», 2003 г.</a:t>
            </a:r>
          </a:p>
          <a:p>
            <a:pPr lvl="0"/>
            <a:r>
              <a:rPr lang="ru-RU" sz="1300" dirty="0" smtClean="0"/>
              <a:t>Т.Ю. </a:t>
            </a:r>
            <a:r>
              <a:rPr lang="ru-RU" sz="1300" dirty="0" err="1" smtClean="0"/>
              <a:t>Жюрина</a:t>
            </a:r>
            <a:r>
              <a:rPr lang="ru-RU" sz="1300" dirty="0" smtClean="0"/>
              <a:t> «55 устных тем по английскому языку» (для школьников), Москва, «Дрофа», 2002 г.</a:t>
            </a:r>
          </a:p>
          <a:p>
            <a:pPr lvl="0"/>
            <a:r>
              <a:rPr lang="ru-RU" sz="1300" dirty="0" smtClean="0"/>
              <a:t>Пассов Е. И. Урок иностранного языка / Пассов Е. ., </a:t>
            </a:r>
            <a:r>
              <a:rPr lang="ru-RU" sz="1300" dirty="0" err="1" smtClean="0"/>
              <a:t>Кузовлева</a:t>
            </a:r>
            <a:r>
              <a:rPr lang="ru-RU" sz="1300" dirty="0" smtClean="0"/>
              <a:t> Н. Е. – Ростов </a:t>
            </a:r>
            <a:r>
              <a:rPr lang="ru-RU" sz="1300" dirty="0" err="1" smtClean="0"/>
              <a:t>н</a:t>
            </a:r>
            <a:r>
              <a:rPr lang="ru-RU" sz="1300" dirty="0" smtClean="0"/>
              <a:t>/Д: Феникс; М.: Глосса-Пресс, 2010.</a:t>
            </a:r>
          </a:p>
          <a:p>
            <a:pPr lvl="0"/>
            <a:r>
              <a:rPr lang="ru-RU" sz="1300" dirty="0" smtClean="0"/>
              <a:t>Соловова Е. Н. Методика обучения иностранным языкам: базовый курс: пособие для студентов </a:t>
            </a:r>
            <a:r>
              <a:rPr lang="ru-RU" sz="1300" dirty="0" err="1" smtClean="0"/>
              <a:t>пед</a:t>
            </a:r>
            <a:r>
              <a:rPr lang="ru-RU" sz="1300" dirty="0" smtClean="0"/>
              <a:t>. вузов и учителей / Е. Н. Соловова. – М.: АСТ: </a:t>
            </a:r>
            <a:r>
              <a:rPr lang="ru-RU" sz="1300" dirty="0" err="1" smtClean="0"/>
              <a:t>Астрель</a:t>
            </a:r>
            <a:r>
              <a:rPr lang="ru-RU" sz="1300" dirty="0" smtClean="0"/>
              <a:t>, 2008.</a:t>
            </a:r>
          </a:p>
          <a:p>
            <a:pPr lvl="0"/>
            <a:r>
              <a:rPr lang="ru-RU" sz="1300" dirty="0" smtClean="0"/>
              <a:t>Щукин А. Н. Современные интенсивные методики и технологии обучения иностранным языкам: Учебное пособие. – М.: </a:t>
            </a:r>
            <a:r>
              <a:rPr lang="ru-RU" sz="1300" dirty="0" err="1" smtClean="0"/>
              <a:t>Филоматис</a:t>
            </a:r>
            <a:r>
              <a:rPr lang="ru-RU" sz="1300" dirty="0" smtClean="0"/>
              <a:t>, 2010</a:t>
            </a:r>
          </a:p>
          <a:p>
            <a:pPr>
              <a:buFont typeface="Wingdings" pitchFamily="2" charset="2"/>
              <a:buChar char="Ø"/>
            </a:pPr>
            <a:r>
              <a:rPr lang="ru-RU" sz="1300" dirty="0" smtClean="0"/>
              <a:t> </a:t>
            </a:r>
            <a:r>
              <a:rPr lang="ru-RU" sz="1300" b="1" dirty="0" smtClean="0"/>
              <a:t>Интернет-ресурсы:</a:t>
            </a:r>
            <a:endParaRPr lang="ru-RU" sz="1300" dirty="0" smtClean="0"/>
          </a:p>
          <a:p>
            <a:r>
              <a:rPr lang="en-US" sz="1300" dirty="0" smtClean="0"/>
              <a:t>www. </a:t>
            </a:r>
            <a:r>
              <a:rPr lang="en-US" sz="1300" dirty="0" err="1" smtClean="0"/>
              <a:t>pedsovet.su</a:t>
            </a:r>
            <a:endParaRPr lang="ru-RU" sz="1300" dirty="0" smtClean="0"/>
          </a:p>
          <a:p>
            <a:r>
              <a:rPr lang="en-US" sz="1300" dirty="0" smtClean="0"/>
              <a:t>www. alleng.ru</a:t>
            </a:r>
            <a:endParaRPr lang="ru-RU" sz="1300" dirty="0" smtClean="0"/>
          </a:p>
          <a:p>
            <a:r>
              <a:rPr lang="en-US" sz="1300" dirty="0" smtClean="0"/>
              <a:t>www. </a:t>
            </a:r>
            <a:r>
              <a:rPr lang="en-US" sz="1300" dirty="0" err="1" smtClean="0"/>
              <a:t>englishteachers</a:t>
            </a:r>
            <a:r>
              <a:rPr lang="en-US" sz="1300" dirty="0" smtClean="0"/>
              <a:t>. </a:t>
            </a:r>
            <a:r>
              <a:rPr lang="en-US" sz="1300" dirty="0" err="1" smtClean="0"/>
              <a:t>ru</a:t>
            </a:r>
            <a:endParaRPr lang="ru-RU" sz="1300" dirty="0" smtClean="0"/>
          </a:p>
          <a:p>
            <a:r>
              <a:rPr lang="en-US" sz="1300" dirty="0" smtClean="0"/>
              <a:t>www.rusedu.ru</a:t>
            </a:r>
            <a:endParaRPr lang="ru-RU" sz="1300" dirty="0" smtClean="0"/>
          </a:p>
          <a:p>
            <a:r>
              <a:rPr lang="en-US" sz="1300" dirty="0" smtClean="0"/>
              <a:t>www.oup.com/elt/solutions</a:t>
            </a:r>
            <a:endParaRPr lang="ru-RU" sz="13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Календарно-тематический план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2" y="1611314"/>
          <a:ext cx="8858316" cy="4032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8193"/>
                <a:gridCol w="738193"/>
                <a:gridCol w="738193"/>
                <a:gridCol w="738193"/>
                <a:gridCol w="738193"/>
                <a:gridCol w="738193"/>
                <a:gridCol w="738193"/>
                <a:gridCol w="738193"/>
                <a:gridCol w="738193"/>
                <a:gridCol w="738193"/>
                <a:gridCol w="738193"/>
                <a:gridCol w="738193"/>
              </a:tblGrid>
              <a:tr h="12784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Дата проведения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Calibri"/>
                        </a:rPr>
                        <a:t>Тема </a:t>
                      </a:r>
                      <a:r>
                        <a:rPr lang="ru-RU" sz="1100" dirty="0">
                          <a:latin typeface="Calibri"/>
                        </a:rPr>
                        <a:t>урока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Кол-во часов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Тип урока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Элементы основного содержания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Основные требования к ЗУН учащихся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Вид контроля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Деятельность учащихся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УМК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Домашнее задание</a:t>
                      </a:r>
                    </a:p>
                  </a:txBody>
                  <a:tcPr marL="68580" marR="68580" marT="0" marB="0"/>
                </a:tc>
              </a:tr>
              <a:tr h="409880">
                <a:tc gridSpan="1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Тема 6 «Прогулка по городу</a:t>
                      </a: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» (</a:t>
                      </a: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20 часов)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43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Места в городе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Урок изучения и первичного закрепления знаний и умений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Места в городе. Путешествие и туризм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Усвоить новый лексико-грамматический материал, научиться работать по карте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Текущий, устный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Выполнение упражнений на отработку и усвоение лексики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А-2.21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Упр. 1-4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Стр. 133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Критерии выбора альтернативных учебников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300" dirty="0" smtClean="0"/>
              <a:t>Содержание </a:t>
            </a:r>
          </a:p>
          <a:p>
            <a:r>
              <a:rPr lang="ru-RU" sz="2300" dirty="0" smtClean="0"/>
              <a:t>Соответствие требованиям образовательного госстандарта и учебной программы</a:t>
            </a:r>
          </a:p>
          <a:p>
            <a:r>
              <a:rPr lang="ru-RU" sz="2300" dirty="0" smtClean="0"/>
              <a:t>Отражение логики и требований программы в структуре содержания учебника</a:t>
            </a:r>
          </a:p>
          <a:p>
            <a:pPr>
              <a:buFont typeface="Wingdings" pitchFamily="2" charset="2"/>
              <a:buChar char="Ø"/>
            </a:pPr>
            <a:r>
              <a:rPr lang="ru-RU" sz="2300" dirty="0" smtClean="0"/>
              <a:t>Дидактические принципы</a:t>
            </a:r>
          </a:p>
          <a:p>
            <a:r>
              <a:rPr lang="ru-RU" sz="2300" dirty="0" smtClean="0"/>
              <a:t>Информационность текстов</a:t>
            </a:r>
          </a:p>
          <a:p>
            <a:r>
              <a:rPr lang="ru-RU" sz="2300" dirty="0" smtClean="0"/>
              <a:t>Развивающе-воспитательный, гуманистический принцип</a:t>
            </a:r>
          </a:p>
          <a:p>
            <a:r>
              <a:rPr lang="ru-RU" sz="2300" dirty="0" smtClean="0"/>
              <a:t>Самоконтроль и самооценка</a:t>
            </a:r>
          </a:p>
          <a:p>
            <a:r>
              <a:rPr lang="ru-RU" sz="2300" dirty="0" smtClean="0"/>
              <a:t>Оптимальность системы заданий</a:t>
            </a:r>
          </a:p>
          <a:p>
            <a:r>
              <a:rPr lang="ru-RU" sz="2300" dirty="0" smtClean="0"/>
              <a:t>Координирующий принцип</a:t>
            </a:r>
          </a:p>
          <a:p>
            <a:r>
              <a:rPr lang="ru-RU" sz="2300" dirty="0" smtClean="0"/>
              <a:t>Полиграфическое качество учебника</a:t>
            </a:r>
            <a:endParaRPr lang="ru-RU" sz="23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921</Words>
  <PresentationFormat>Экран (4:3)</PresentationFormat>
  <Paragraphs>172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Аннотация к рабочей учебной программе курса Solutions (Elementary), авторы Тим Фалла, Павел Дэвис, Издательство OUP</vt:lpstr>
      <vt:lpstr>Структура учебной программы</vt:lpstr>
      <vt:lpstr>Ожидаемые результаты изучения курса</vt:lpstr>
      <vt:lpstr>Учебно-тематический план</vt:lpstr>
      <vt:lpstr>Перечень компонентов учебно-методического комплекса</vt:lpstr>
      <vt:lpstr>Критерии выставления оценок</vt:lpstr>
      <vt:lpstr>Список литературы</vt:lpstr>
      <vt:lpstr>Календарно-тематический план</vt:lpstr>
      <vt:lpstr>Критерии выбора альтернативных учебников</vt:lpstr>
      <vt:lpstr>Принципы реализации рабочей учебной программы</vt:lpstr>
      <vt:lpstr>Итоги работы по УМК Solutions за последние 5 лет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Аннотация к рабочей учебной программе курса Solutions (Elementary), авторы Тим Фалла, Павел Дэвис, Издательство OUP</dc:title>
  <cp:lastModifiedBy>Админ</cp:lastModifiedBy>
  <cp:revision>14</cp:revision>
  <dcterms:modified xsi:type="dcterms:W3CDTF">2012-12-17T09:59:33Z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80295</vt:lpwstr>
  </property>
  <property fmtid="{D5CDD505-2E9C-101B-9397-08002B2CF9AE}" name="NXPowerLiteSettings" pid="3">
    <vt:lpwstr>B64006B004C800</vt:lpwstr>
  </property>
  <property fmtid="{D5CDD505-2E9C-101B-9397-08002B2CF9AE}" name="NXPowerLiteVersion" pid="4">
    <vt:lpwstr>D4.3.1</vt:lpwstr>
  </property>
</Properties>
</file>