
<file path=[Content_Types].xml><?xml version="1.0" encoding="utf-8"?>
<Types xmlns="http://schemas.openxmlformats.org/package/2006/content-types">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Layout+xml" PartName="/ppt/slideLayouts/slideLayout7.xml"/>
  <Override ContentType="application/vnd.openxmlformats-officedocument.presentationml.slideLayout+xml" PartName="/ppt/slideLayouts/slideLayout8.xml"/>
  <Default ContentType="image/png" Extension="png"/>
  <Override ContentType="application/vnd.openxmlformats-officedocument.presentationml.slideMaster+xml" PartName="/ppt/slideMasters/slideMaster1.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presProps+xml" PartName="/ppt/presProps.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theme+xml" PartName="/ppt/theme/theme1.xml"/>
  <Default ContentType="image/jpeg" Extension="jpeg"/>
  <Override ContentType="application/vnd.openxmlformats-officedocument.presentationml.slideLayout+xml" PartName="/ppt/slideLayouts/slideLayout2.xml"/>
  <Override ContentType="application/vnd.openxmlformats-officedocument.presentationml.slideLayout+xml" PartName="/ppt/slideLayouts/slideLayout3.xml"/>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extended-properties+xml" PartName="/docProps/app.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package.core-properties+xml" PartName="/docProps/core.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1" r:id="rId6"/>
    <p:sldId id="262" r:id="rId7"/>
    <p:sldId id="263" r:id="rId8"/>
    <p:sldId id="260"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7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17.12.2012</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17.12.2012</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17.12.2012</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17.12.2012</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3.jpeg" Type="http://schemas.openxmlformats.org/officeDocument/2006/relationships/image"/><Relationship Id="rId2" Target="../media/image2.jpeg" Type="http://schemas.openxmlformats.org/officeDocument/2006/relationships/image"/><Relationship Id="rId1" Target="../slideLayouts/slideLayout1.xml" Type="http://schemas.openxmlformats.org/officeDocument/2006/relationships/slideLayout"/><Relationship Id="rId4" Target="../media/image4.jpeg" Type="http://schemas.openxmlformats.org/officeDocument/2006/relationships/image"/></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arget="../media/image7.jpeg" Type="http://schemas.openxmlformats.org/officeDocument/2006/relationships/image"/><Relationship Id="rId1" Target="../slideLayouts/slideLayout6.xml" Type="http://schemas.openxmlformats.org/officeDocument/2006/relationships/slideLayout"/></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7.xml" Type="http://schemas.openxmlformats.org/officeDocument/2006/relationships/slideLayout"/></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026" name="Picture 2"/>
          <p:cNvPicPr>
            <a:picLocks noChangeArrowheads="1" noChangeAspect="1"/>
          </p:cNvPicPr>
          <p:nvPr/>
        </p:nvPicPr>
        <p:blipFill>
          <a:blip cstate="print" r:embed="rId2">
            <a:lum bright="21000"/>
          </a:blip>
          <a:srcRect r="116"/>
          <a:stretch>
            <a:fillRect/>
          </a:stretch>
        </p:blipFill>
        <p:spPr bwMode="auto">
          <a:xfrm rot="20459712">
            <a:off x="890800" y="386133"/>
            <a:ext cx="3174452" cy="4797152"/>
          </a:xfrm>
          <a:prstGeom prst="rect">
            <a:avLst/>
          </a:prstGeom>
          <a:noFill/>
          <a:ln w="9525">
            <a:noFill/>
            <a:miter lim="800000"/>
            <a:headEnd/>
            <a:tailEnd/>
          </a:ln>
        </p:spPr>
      </p:pic>
      <p:pic>
        <p:nvPicPr>
          <p:cNvPr id="1027" name="Picture 3"/>
          <p:cNvPicPr>
            <a:picLocks noChangeArrowheads="1" noChangeAspect="1"/>
          </p:cNvPicPr>
          <p:nvPr/>
        </p:nvPicPr>
        <p:blipFill>
          <a:blip cstate="print" r:embed="rId3">
            <a:lum bright="28000"/>
          </a:blip>
          <a:srcRect/>
          <a:stretch>
            <a:fillRect/>
          </a:stretch>
        </p:blipFill>
        <p:spPr bwMode="auto">
          <a:xfrm rot="20165389">
            <a:off x="2879200" y="1100581"/>
            <a:ext cx="3384376" cy="4799854"/>
          </a:xfrm>
          <a:prstGeom prst="rect">
            <a:avLst/>
          </a:prstGeom>
          <a:noFill/>
          <a:ln w="9525">
            <a:noFill/>
            <a:miter lim="800000"/>
            <a:headEnd/>
            <a:tailEnd/>
          </a:ln>
        </p:spPr>
      </p:pic>
      <p:pic>
        <p:nvPicPr>
          <p:cNvPr id="1028" name="Picture 4"/>
          <p:cNvPicPr>
            <a:picLocks noChangeArrowheads="1" noChangeAspect="1"/>
          </p:cNvPicPr>
          <p:nvPr/>
        </p:nvPicPr>
        <p:blipFill>
          <a:blip cstate="print" r:embed="rId4">
            <a:lum bright="29000"/>
          </a:blip>
          <a:srcRect b="42"/>
          <a:stretch>
            <a:fillRect/>
          </a:stretch>
        </p:blipFill>
        <p:spPr bwMode="auto">
          <a:xfrm rot="20294512">
            <a:off x="5055423" y="1062760"/>
            <a:ext cx="3312368" cy="4824536"/>
          </a:xfrm>
          <a:prstGeom prst="rect">
            <a:avLst/>
          </a:prstGeom>
          <a:noFill/>
          <a:ln w="9525">
            <a:noFill/>
            <a:miter lim="800000"/>
            <a:headEnd/>
            <a:tailEnd/>
          </a:ln>
        </p:spPr>
      </p:pic>
      <p:sp>
        <p:nvSpPr>
          <p:cNvPr id="2" name="Заголовок 1"/>
          <p:cNvSpPr>
            <a:spLocks noGrp="1"/>
          </p:cNvSpPr>
          <p:nvPr>
            <p:ph type="ctrTitle"/>
          </p:nvPr>
        </p:nvSpPr>
        <p:spPr>
          <a:xfrm>
            <a:off x="0" y="3428999"/>
            <a:ext cx="9144000" cy="3429001"/>
          </a:xfrm>
        </p:spPr>
        <p:txBody>
          <a:bodyPr>
            <a:normAutofit fontScale="90000"/>
          </a:bodyPr>
          <a:lstStyle/>
          <a:p>
            <a:pPr algn="ctr"/>
            <a:r>
              <a:rPr b="1" dirty="0" lang="ru-RU" smtClean="0"/>
              <a:t> </a:t>
            </a:r>
            <a:br>
              <a:rPr b="1" dirty="0" lang="ru-RU" smtClean="0"/>
            </a:br>
            <a:r>
              <a:rPr b="1" dirty="0" lang="ru-RU" smtClean="0"/>
              <a:t/>
            </a:r>
            <a:br>
              <a:rPr b="1" dirty="0" lang="ru-RU" smtClean="0"/>
            </a:br>
            <a:r>
              <a:rPr b="1" dirty="0" i="1" lang="ru-RU" smtClean="0">
                <a:solidFill>
                  <a:schemeClr val="tx2">
                    <a:lumMod val="50000"/>
                  </a:schemeClr>
                </a:solidFill>
              </a:rPr>
              <a:t>Рабочая программа по английскому языку для 8 класса на основе УМК </a:t>
            </a:r>
            <a:r>
              <a:rPr b="1" dirty="0" i="1" lang="ru-RU" smtClean="0">
                <a:solidFill>
                  <a:schemeClr val="tx2">
                    <a:lumMod val="50000"/>
                  </a:schemeClr>
                </a:solidFill>
                <a:latin charset="0" pitchFamily="66" typeface="Comic Sans MS"/>
              </a:rPr>
              <a:t>«</a:t>
            </a:r>
            <a:r>
              <a:rPr b="1" dirty="0" i="1" lang="en-US" smtClean="0">
                <a:solidFill>
                  <a:schemeClr val="tx2">
                    <a:lumMod val="50000"/>
                  </a:schemeClr>
                </a:solidFill>
                <a:latin charset="0" pitchFamily="66" typeface="Comic Sans MS"/>
              </a:rPr>
              <a:t>Oxford Team 3</a:t>
            </a:r>
            <a:r>
              <a:rPr b="1" dirty="0" i="1" lang="ru-RU" smtClean="0">
                <a:solidFill>
                  <a:schemeClr val="tx2">
                    <a:lumMod val="50000"/>
                  </a:schemeClr>
                </a:solidFill>
                <a:latin charset="0" pitchFamily="66" typeface="Comic Sans MS"/>
              </a:rPr>
              <a:t>»</a:t>
            </a:r>
            <a:br>
              <a:rPr b="1" dirty="0" i="1" lang="ru-RU" smtClean="0">
                <a:solidFill>
                  <a:schemeClr val="tx2">
                    <a:lumMod val="50000"/>
                  </a:schemeClr>
                </a:solidFill>
                <a:latin charset="0" pitchFamily="66" typeface="Comic Sans MS"/>
              </a:rPr>
            </a:br>
            <a:r>
              <a:rPr dirty="0" lang="ru-RU" smtClean="0">
                <a:solidFill>
                  <a:schemeClr val="tx2">
                    <a:lumMod val="50000"/>
                  </a:schemeClr>
                </a:solidFill>
              </a:rPr>
              <a:t> (</a:t>
            </a:r>
            <a:r>
              <a:rPr dirty="0" err="1" i="1" lang="en-US" smtClean="0">
                <a:solidFill>
                  <a:schemeClr val="tx2">
                    <a:lumMod val="50000"/>
                  </a:schemeClr>
                </a:solidFill>
              </a:rPr>
              <a:t>Normann</a:t>
            </a:r>
            <a:r>
              <a:rPr dirty="0" i="1" lang="en-US" smtClean="0">
                <a:solidFill>
                  <a:schemeClr val="tx2">
                    <a:lumMod val="50000"/>
                  </a:schemeClr>
                </a:solidFill>
              </a:rPr>
              <a:t> Whitney</a:t>
            </a:r>
            <a:r>
              <a:rPr dirty="0" i="1" lang="ru-RU" smtClean="0">
                <a:solidFill>
                  <a:schemeClr val="tx2">
                    <a:lumMod val="50000"/>
                  </a:schemeClr>
                </a:solidFill>
              </a:rPr>
              <a:t>, </a:t>
            </a:r>
            <a:r>
              <a:rPr dirty="0" i="1" lang="en-US" smtClean="0">
                <a:solidFill>
                  <a:schemeClr val="tx2">
                    <a:lumMod val="50000"/>
                  </a:schemeClr>
                </a:solidFill>
              </a:rPr>
              <a:t>Liz Driscoll Oxford University Press</a:t>
            </a:r>
            <a:r>
              <a:rPr dirty="0" i="1" lang="ru-RU" smtClean="0">
                <a:solidFill>
                  <a:schemeClr val="tx2">
                    <a:lumMod val="50000"/>
                  </a:schemeClr>
                </a:solidFill>
              </a:rPr>
              <a:t>, 2010) </a:t>
            </a:r>
            <a:r>
              <a:rPr dirty="0" lang="ru-RU" smtClean="0"/>
              <a:t/>
            </a:r>
            <a:br>
              <a:rPr dirty="0" lang="ru-RU" smtClean="0"/>
            </a:br>
            <a:endParaRPr dirty="0" lang="ru-RU"/>
          </a:p>
        </p:txBody>
      </p:sp>
    </p:spTree>
  </p:cSld>
  <p:clrMapOvr>
    <a:masterClrMapping/>
  </p:clrMapOvr>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lstStyle/>
          <a:p>
            <a:r>
              <a:rPr lang="ru-RU" dirty="0" smtClean="0"/>
              <a:t>Раздел «Учебно-методическое и материально-техническое обеспечение» включает подробное описание компонентов УМК «</a:t>
            </a:r>
            <a:r>
              <a:rPr lang="en-US" dirty="0" smtClean="0"/>
              <a:t>Oxford Team</a:t>
            </a:r>
            <a:r>
              <a:rPr lang="ru-RU" dirty="0" smtClean="0"/>
              <a:t> 3», печатных пособий, </a:t>
            </a:r>
            <a:r>
              <a:rPr lang="ru-RU" dirty="0" err="1" smtClean="0"/>
              <a:t>ЦОРов</a:t>
            </a:r>
            <a:r>
              <a:rPr lang="ru-RU" dirty="0" smtClean="0"/>
              <a:t>, технических средств обучения, учебно-практического оборудования. </a:t>
            </a:r>
            <a:br>
              <a:rPr lang="ru-RU" dirty="0" smtClean="0"/>
            </a:b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rot="20119908">
            <a:off x="6827739" y="267335"/>
            <a:ext cx="1854038" cy="2620374"/>
          </a:xfrm>
          <a:prstGeom prst="rect">
            <a:avLst/>
          </a:prstGeom>
          <a:noFill/>
          <a:ln w="9525">
            <a:noFill/>
            <a:miter lim="800000"/>
            <a:headEnd/>
            <a:tailEnd/>
          </a:ln>
        </p:spPr>
      </p:pic>
      <p:sp>
        <p:nvSpPr>
          <p:cNvPr id="2" name="Заголовок 1"/>
          <p:cNvSpPr>
            <a:spLocks noGrp="1"/>
          </p:cNvSpPr>
          <p:nvPr>
            <p:ph type="title"/>
          </p:nvPr>
        </p:nvSpPr>
        <p:spPr>
          <a:xfrm>
            <a:off x="0" y="0"/>
            <a:ext cx="9144000" cy="6858000"/>
          </a:xfrm>
        </p:spPr>
        <p:txBody>
          <a:bodyPr/>
          <a:lstStyle/>
          <a:p>
            <a:r>
              <a:rPr lang="ru-RU" dirty="0" smtClean="0"/>
              <a:t>В разделе </a:t>
            </a:r>
            <a:r>
              <a:rPr lang="ru-RU" dirty="0" smtClean="0"/>
              <a:t>«Формы и методы контроля и оценки результатов» выделены объекты контроля, представлены рекомендации и инструментарий для оценивания личностных, </a:t>
            </a:r>
            <a:r>
              <a:rPr lang="ru-RU" dirty="0" err="1" smtClean="0"/>
              <a:t>метапредметных</a:t>
            </a:r>
            <a:r>
              <a:rPr lang="ru-RU" dirty="0" smtClean="0"/>
              <a:t> и предметных результатов.</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44000" cy="6858000"/>
          </a:xfrm>
        </p:spPr>
        <p:txBody>
          <a:bodyPr>
            <a:normAutofit/>
          </a:bodyPr>
          <a:lstStyle/>
          <a:p>
            <a:r>
              <a:rPr lang="ru-RU" sz="2800" b="1" dirty="0" smtClean="0"/>
              <a:t>ОТЛИЧИТЕЛЬНОЙ ОСОБЕННОСТЬЮ </a:t>
            </a:r>
            <a:r>
              <a:rPr lang="ru-RU" sz="2800" b="1" dirty="0" smtClean="0"/>
              <a:t>НОВОГО ФЕДЕРАЛЬНОГО ГОСУДАРСТВЕННОГО ОБЩЕОБРАЗОВАТЕЛЬНОГО </a:t>
            </a:r>
            <a:r>
              <a:rPr lang="ru-RU" sz="2800" b="1" dirty="0" smtClean="0"/>
              <a:t>СТ</a:t>
            </a:r>
            <a:r>
              <a:rPr lang="ru-RU" sz="2800" dirty="0" smtClean="0"/>
              <a:t> </a:t>
            </a:r>
            <a:r>
              <a:rPr lang="ru-RU" sz="2800" b="1" dirty="0" smtClean="0"/>
              <a:t>АНДАРТА </a:t>
            </a:r>
            <a:r>
              <a:rPr lang="ru-RU" sz="2800" dirty="0" smtClean="0"/>
              <a:t>является </a:t>
            </a:r>
            <a:r>
              <a:rPr lang="ru-RU" sz="2800" dirty="0" smtClean="0"/>
              <a:t>его </a:t>
            </a:r>
            <a:r>
              <a:rPr lang="ru-RU" sz="2800" dirty="0" err="1" smtClean="0"/>
              <a:t>деятельностный</a:t>
            </a:r>
            <a:r>
              <a:rPr lang="ru-RU" sz="2800" dirty="0" smtClean="0"/>
              <a:t> характер, ставящий главной целью развитие личности учащегося. Требования к результатам обучения сформулированы в виде личностных, </a:t>
            </a:r>
            <a:r>
              <a:rPr lang="ru-RU" sz="2800" dirty="0" err="1" smtClean="0"/>
              <a:t>метапредметных</a:t>
            </a:r>
            <a:r>
              <a:rPr lang="ru-RU" sz="2800" dirty="0" smtClean="0"/>
              <a:t> и предметных результатов. </a:t>
            </a:r>
            <a:r>
              <a:rPr lang="en-US" sz="2800" b="1" dirty="0" smtClean="0"/>
              <a:t/>
            </a:r>
            <a:br>
              <a:rPr lang="en-US" sz="2800" b="1" dirty="0" smtClean="0"/>
            </a:br>
            <a:endParaRPr lang="ru-RU"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6732240" y="3927913"/>
            <a:ext cx="1930896" cy="258602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rot="20784959">
            <a:off x="251520" y="3029108"/>
            <a:ext cx="1512168" cy="2338404"/>
          </a:xfrm>
          <a:prstGeom prst="rect">
            <a:avLst/>
          </a:prstGeom>
          <a:noFill/>
          <a:ln w="9525">
            <a:noFill/>
            <a:miter lim="800000"/>
            <a:headEnd/>
            <a:tailEnd/>
          </a:ln>
        </p:spPr>
      </p:pic>
      <p:sp>
        <p:nvSpPr>
          <p:cNvPr id="5122" name="Заголовок 1"/>
          <p:cNvSpPr>
            <a:spLocks noGrp="1"/>
          </p:cNvSpPr>
          <p:nvPr>
            <p:ph type="title" idx="4294967295"/>
          </p:nvPr>
        </p:nvSpPr>
        <p:spPr>
          <a:xfrm>
            <a:off x="0" y="228600"/>
            <a:ext cx="7886700" cy="914400"/>
          </a:xfrm>
        </p:spPr>
        <p:txBody>
          <a:bodyPr>
            <a:normAutofit fontScale="90000"/>
          </a:bodyPr>
          <a:lstStyle/>
          <a:p>
            <a:pPr algn="ctr"/>
            <a:r>
              <a:rPr lang="ru-RU" sz="3600" b="1" dirty="0" smtClean="0"/>
              <a:t>      Иерархическая </a:t>
            </a:r>
            <a:r>
              <a:rPr lang="ru-RU" sz="3600" b="1" dirty="0"/>
              <a:t>связь программ</a:t>
            </a:r>
          </a:p>
        </p:txBody>
      </p:sp>
      <p:sp>
        <p:nvSpPr>
          <p:cNvPr id="3" name="Содержимое 2"/>
          <p:cNvSpPr>
            <a:spLocks noGrp="1"/>
          </p:cNvSpPr>
          <p:nvPr>
            <p:ph idx="4294967295"/>
          </p:nvPr>
        </p:nvSpPr>
        <p:spPr>
          <a:xfrm>
            <a:off x="933450" y="1600200"/>
            <a:ext cx="8210550" cy="739775"/>
          </a:xfrm>
        </p:spPr>
        <p:txBody>
          <a:bodyPr/>
          <a:lstStyle/>
          <a:p>
            <a:pPr>
              <a:buFont typeface="Wingdings" pitchFamily="2" charset="2"/>
              <a:buNone/>
            </a:pPr>
            <a:r>
              <a:rPr lang="en-US" b="1" dirty="0" smtClean="0"/>
              <a:t>    </a:t>
            </a:r>
            <a:r>
              <a:rPr lang="ru-RU" b="1" dirty="0" smtClean="0"/>
              <a:t>Рабочая </a:t>
            </a:r>
            <a:r>
              <a:rPr lang="ru-RU" b="1" dirty="0"/>
              <a:t>программа по предмету</a:t>
            </a:r>
          </a:p>
        </p:txBody>
      </p:sp>
      <p:sp>
        <p:nvSpPr>
          <p:cNvPr id="4" name="Прямоугольник 3"/>
          <p:cNvSpPr>
            <a:spLocks noChangeArrowheads="1"/>
          </p:cNvSpPr>
          <p:nvPr/>
        </p:nvSpPr>
        <p:spPr bwMode="auto">
          <a:xfrm>
            <a:off x="214313" y="2500313"/>
            <a:ext cx="8501062" cy="1066800"/>
          </a:xfrm>
          <a:prstGeom prst="rect">
            <a:avLst/>
          </a:prstGeom>
          <a:noFill/>
          <a:ln w="9525">
            <a:noFill/>
            <a:miter lim="800000"/>
            <a:headEnd/>
            <a:tailEnd/>
          </a:ln>
        </p:spPr>
        <p:txBody>
          <a:bodyPr>
            <a:spAutoFit/>
          </a:bodyPr>
          <a:lstStyle/>
          <a:p>
            <a:pPr algn="ctr"/>
            <a:r>
              <a:rPr lang="ru-RU" sz="3200" b="1" dirty="0">
                <a:latin typeface="Times New Roman" pitchFamily="18" charset="0"/>
                <a:cs typeface="Arial" charset="0"/>
              </a:rPr>
              <a:t>Основная образовательная программа </a:t>
            </a:r>
            <a:r>
              <a:rPr lang="ru-RU" sz="3200" b="1" dirty="0" smtClean="0">
                <a:latin typeface="Times New Roman" pitchFamily="18" charset="0"/>
                <a:cs typeface="Arial" charset="0"/>
              </a:rPr>
              <a:t>школы</a:t>
            </a:r>
            <a:endParaRPr lang="ru-RU" sz="3200" b="1" dirty="0">
              <a:latin typeface="Times New Roman" pitchFamily="18" charset="0"/>
              <a:cs typeface="Arial" charset="0"/>
            </a:endParaRPr>
          </a:p>
        </p:txBody>
      </p:sp>
      <p:sp>
        <p:nvSpPr>
          <p:cNvPr id="5" name="Прямоугольник 4"/>
          <p:cNvSpPr>
            <a:spLocks noChangeArrowheads="1"/>
          </p:cNvSpPr>
          <p:nvPr/>
        </p:nvSpPr>
        <p:spPr bwMode="auto">
          <a:xfrm>
            <a:off x="1" y="4221163"/>
            <a:ext cx="9144000" cy="584775"/>
          </a:xfrm>
          <a:prstGeom prst="rect">
            <a:avLst/>
          </a:prstGeom>
          <a:noFill/>
          <a:ln w="9525">
            <a:noFill/>
            <a:miter lim="800000"/>
            <a:headEnd/>
            <a:tailEnd/>
          </a:ln>
        </p:spPr>
        <p:txBody>
          <a:bodyPr wrap="square">
            <a:spAutoFit/>
          </a:bodyPr>
          <a:lstStyle/>
          <a:p>
            <a:pPr algn="ctr"/>
            <a:r>
              <a:rPr lang="ru-RU" sz="3200" b="1" dirty="0">
                <a:latin typeface="Times New Roman" pitchFamily="18" charset="0"/>
                <a:cs typeface="Arial" charset="0"/>
              </a:rPr>
              <a:t>Примерная образовательная программа</a:t>
            </a:r>
          </a:p>
        </p:txBody>
      </p:sp>
      <p:sp>
        <p:nvSpPr>
          <p:cNvPr id="6" name="Прямоугольник 5"/>
          <p:cNvSpPr>
            <a:spLocks noChangeArrowheads="1"/>
          </p:cNvSpPr>
          <p:nvPr/>
        </p:nvSpPr>
        <p:spPr bwMode="auto">
          <a:xfrm>
            <a:off x="0" y="5734050"/>
            <a:ext cx="9143999" cy="1077218"/>
          </a:xfrm>
          <a:prstGeom prst="rect">
            <a:avLst/>
          </a:prstGeom>
          <a:noFill/>
          <a:ln w="9525">
            <a:noFill/>
            <a:miter lim="800000"/>
            <a:headEnd/>
            <a:tailEnd/>
          </a:ln>
        </p:spPr>
        <p:txBody>
          <a:bodyPr wrap="square">
            <a:spAutoFit/>
          </a:bodyPr>
          <a:lstStyle/>
          <a:p>
            <a:r>
              <a:rPr lang="en-US" sz="3200" b="1" dirty="0" smtClean="0">
                <a:latin typeface="Verdana" pitchFamily="34" charset="0"/>
                <a:cs typeface="Arial" charset="0"/>
              </a:rPr>
              <a:t>     </a:t>
            </a:r>
            <a:r>
              <a:rPr lang="ru-RU" sz="3200" b="1" dirty="0" smtClean="0">
                <a:latin typeface="Verdana" pitchFamily="34" charset="0"/>
                <a:cs typeface="Arial" charset="0"/>
              </a:rPr>
              <a:t>ФГОС</a:t>
            </a:r>
            <a:r>
              <a:rPr lang="en-US" sz="3200" b="1" dirty="0" smtClean="0">
                <a:latin typeface="Verdana" pitchFamily="34" charset="0"/>
                <a:cs typeface="Arial" charset="0"/>
              </a:rPr>
              <a:t> </a:t>
            </a:r>
            <a:r>
              <a:rPr lang="ru-RU" sz="3200" dirty="0" smtClean="0"/>
              <a:t>от «17»  </a:t>
            </a:r>
            <a:r>
              <a:rPr lang="ru-RU" sz="3200" u="sng" dirty="0" smtClean="0"/>
              <a:t>декабря</a:t>
            </a:r>
            <a:r>
              <a:rPr lang="ru-RU" sz="3200" dirty="0" smtClean="0"/>
              <a:t>  2010 г. № </a:t>
            </a:r>
            <a:r>
              <a:rPr lang="ru-RU" sz="3200" u="sng" dirty="0" smtClean="0"/>
              <a:t>1897</a:t>
            </a:r>
            <a:endParaRPr lang="ru-RU" sz="3200" dirty="0" smtClean="0"/>
          </a:p>
          <a:p>
            <a:endParaRPr lang="ru-RU" sz="3200" b="1" dirty="0">
              <a:latin typeface="Verdana" pitchFamily="34" charset="0"/>
              <a:cs typeface="Arial" charset="0"/>
            </a:endParaRPr>
          </a:p>
        </p:txBody>
      </p:sp>
      <p:sp>
        <p:nvSpPr>
          <p:cNvPr id="7" name="Стрелка вверх 6"/>
          <p:cNvSpPr/>
          <p:nvPr/>
        </p:nvSpPr>
        <p:spPr>
          <a:xfrm flipH="1">
            <a:off x="4284663" y="5084763"/>
            <a:ext cx="525462" cy="4286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ru-RU">
              <a:solidFill>
                <a:srgbClr val="FFFFFF"/>
              </a:solidFill>
              <a:latin typeface="Calibri" pitchFamily="34" charset="0"/>
              <a:cs typeface="Arial" charset="0"/>
            </a:endParaRPr>
          </a:p>
        </p:txBody>
      </p:sp>
      <p:sp>
        <p:nvSpPr>
          <p:cNvPr id="8" name="Стрелка вверх 7"/>
          <p:cNvSpPr/>
          <p:nvPr/>
        </p:nvSpPr>
        <p:spPr>
          <a:xfrm>
            <a:off x="4211638" y="3644900"/>
            <a:ext cx="571500" cy="4286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ru-RU">
              <a:solidFill>
                <a:srgbClr val="FFFFFF"/>
              </a:solidFill>
              <a:latin typeface="Calibri" pitchFamily="34" charset="0"/>
              <a:cs typeface="Arial" charset="0"/>
            </a:endParaRPr>
          </a:p>
        </p:txBody>
      </p:sp>
      <p:sp>
        <p:nvSpPr>
          <p:cNvPr id="9" name="Стрелка вверх 8"/>
          <p:cNvSpPr/>
          <p:nvPr/>
        </p:nvSpPr>
        <p:spPr>
          <a:xfrm>
            <a:off x="4286250" y="2214563"/>
            <a:ext cx="428625" cy="4286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ru-RU">
              <a:solidFill>
                <a:srgbClr val="FFFFFF"/>
              </a:solidFill>
              <a:latin typeface="Calibri" pitchFamily="34" charset="0"/>
              <a:cs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fontScale="90000"/>
          </a:bodyPr>
          <a:lstStyle/>
          <a:p>
            <a:r>
              <a:rPr lang="ru-RU" sz="3100" b="1" dirty="0" smtClean="0"/>
              <a:t>Структура рабочей программы:</a:t>
            </a:r>
            <a:r>
              <a:rPr lang="ru-RU" sz="2200" b="1" dirty="0" smtClean="0"/>
              <a:t/>
            </a:r>
            <a:br>
              <a:rPr lang="ru-RU" sz="2200" b="1" dirty="0" smtClean="0"/>
            </a:br>
            <a:r>
              <a:rPr lang="ru-RU" sz="2200" b="1" dirty="0" smtClean="0"/>
              <a:t>1. Пояснительная записка                </a:t>
            </a:r>
            <a:br>
              <a:rPr lang="ru-RU" sz="2200" b="1" dirty="0" smtClean="0"/>
            </a:br>
            <a:r>
              <a:rPr lang="ru-RU" sz="2200" b="1" dirty="0" smtClean="0"/>
              <a:t>2. Общая характеристика курса</a:t>
            </a:r>
            <a:br>
              <a:rPr lang="ru-RU" sz="2200" b="1" dirty="0" smtClean="0"/>
            </a:br>
            <a:r>
              <a:rPr lang="ru-RU" sz="2200" b="1" dirty="0" smtClean="0"/>
              <a:t>3. Описание места курса в учебном плане</a:t>
            </a:r>
            <a:r>
              <a:rPr lang="ru-RU" sz="2200" dirty="0" smtClean="0"/>
              <a:t/>
            </a:r>
            <a:br>
              <a:rPr lang="ru-RU" sz="2200" dirty="0" smtClean="0"/>
            </a:br>
            <a:r>
              <a:rPr lang="ru-RU" sz="2200" dirty="0" smtClean="0"/>
              <a:t>4. </a:t>
            </a:r>
            <a:r>
              <a:rPr lang="ru-RU" sz="2200" b="1" dirty="0" smtClean="0"/>
              <a:t>Результаты обучения</a:t>
            </a:r>
            <a:r>
              <a:rPr lang="ru-RU" sz="2200" dirty="0" smtClean="0"/>
              <a:t/>
            </a:r>
            <a:br>
              <a:rPr lang="ru-RU" sz="2200" dirty="0" smtClean="0"/>
            </a:br>
            <a:r>
              <a:rPr lang="ru-RU" sz="2200" dirty="0" smtClean="0"/>
              <a:t>    Личностные </a:t>
            </a:r>
            <a:r>
              <a:rPr lang="ru-RU" sz="2200" dirty="0" smtClean="0"/>
              <a:t>результаты </a:t>
            </a:r>
            <a:br>
              <a:rPr lang="ru-RU" sz="2200" dirty="0" smtClean="0"/>
            </a:br>
            <a:r>
              <a:rPr lang="ru-RU" sz="2200" dirty="0" smtClean="0"/>
              <a:t>    </a:t>
            </a:r>
            <a:r>
              <a:rPr lang="ru-RU" sz="2200" dirty="0" err="1" smtClean="0"/>
              <a:t>Метапредметные</a:t>
            </a:r>
            <a:r>
              <a:rPr lang="ru-RU" sz="2200" dirty="0" smtClean="0"/>
              <a:t> </a:t>
            </a:r>
            <a:r>
              <a:rPr lang="ru-RU" sz="2200" dirty="0" smtClean="0"/>
              <a:t>результаты </a:t>
            </a:r>
            <a:r>
              <a:rPr lang="ru-RU" sz="2200" smtClean="0"/>
              <a:t/>
            </a:r>
            <a:br>
              <a:rPr lang="ru-RU" sz="2200" smtClean="0"/>
            </a:br>
            <a:r>
              <a:rPr lang="ru-RU" sz="2200" smtClean="0"/>
              <a:t>    Предметные </a:t>
            </a:r>
            <a:r>
              <a:rPr lang="ru-RU" sz="2200" dirty="0" smtClean="0"/>
              <a:t>результаты </a:t>
            </a:r>
            <a:br>
              <a:rPr lang="ru-RU" sz="2200" dirty="0" smtClean="0"/>
            </a:br>
            <a:r>
              <a:rPr lang="ru-RU" sz="2200" dirty="0" smtClean="0"/>
              <a:t>5. </a:t>
            </a:r>
            <a:r>
              <a:rPr lang="ru-RU" sz="2200" b="1" dirty="0" smtClean="0"/>
              <a:t>Содержание учебного курса	</a:t>
            </a:r>
            <a:br>
              <a:rPr lang="ru-RU" sz="2200" b="1" dirty="0" smtClean="0"/>
            </a:br>
            <a:r>
              <a:rPr lang="ru-RU" sz="2200" b="1" dirty="0" smtClean="0"/>
              <a:t>     </a:t>
            </a:r>
            <a:r>
              <a:rPr lang="ru-RU" sz="2200" dirty="0" smtClean="0"/>
              <a:t>Содержание </a:t>
            </a:r>
            <a:r>
              <a:rPr lang="ru-RU" sz="2200" dirty="0" smtClean="0"/>
              <a:t>учебного аспекта </a:t>
            </a:r>
            <a:br>
              <a:rPr lang="ru-RU" sz="2200" dirty="0" smtClean="0"/>
            </a:br>
            <a:r>
              <a:rPr lang="ru-RU" sz="2200" dirty="0" smtClean="0"/>
              <a:t>     Предметное </a:t>
            </a:r>
            <a:r>
              <a:rPr lang="ru-RU" sz="2200" dirty="0" smtClean="0"/>
              <a:t>содержание речи </a:t>
            </a:r>
            <a:br>
              <a:rPr lang="ru-RU" sz="2200" dirty="0" smtClean="0"/>
            </a:br>
            <a:r>
              <a:rPr lang="ru-RU" sz="2200" dirty="0" smtClean="0"/>
              <a:t>     Содержание </a:t>
            </a:r>
            <a:r>
              <a:rPr lang="ru-RU" sz="2200" dirty="0" smtClean="0"/>
              <a:t>развивающего аспекта	 </a:t>
            </a:r>
            <a:br>
              <a:rPr lang="ru-RU" sz="2200" dirty="0" smtClean="0"/>
            </a:br>
            <a:r>
              <a:rPr lang="ru-RU" sz="2200" dirty="0" smtClean="0"/>
              <a:t>     Содержание </a:t>
            </a:r>
            <a:r>
              <a:rPr lang="ru-RU" sz="2200" dirty="0" smtClean="0"/>
              <a:t>воспитательного аспекта</a:t>
            </a:r>
            <a:br>
              <a:rPr lang="ru-RU" sz="2200" dirty="0" smtClean="0"/>
            </a:br>
            <a:r>
              <a:rPr lang="ru-RU" sz="2200" dirty="0" smtClean="0"/>
              <a:t>6. </a:t>
            </a:r>
            <a:r>
              <a:rPr lang="ru-RU" sz="2200" b="1" dirty="0" smtClean="0"/>
              <a:t>Тематическое планирование</a:t>
            </a:r>
            <a:r>
              <a:rPr lang="ru-RU" sz="2200" dirty="0" smtClean="0"/>
              <a:t/>
            </a:r>
            <a:br>
              <a:rPr lang="ru-RU" sz="2200" dirty="0" smtClean="0"/>
            </a:br>
            <a:r>
              <a:rPr lang="ru-RU" sz="2200" dirty="0" smtClean="0"/>
              <a:t>7. </a:t>
            </a:r>
            <a:r>
              <a:rPr lang="ru-RU" sz="2200" b="1" dirty="0" smtClean="0"/>
              <a:t>Учебно-методическое и материально-техническое обеспечение образовательного процесса</a:t>
            </a:r>
            <a:r>
              <a:rPr lang="ru-RU" sz="2200" dirty="0" smtClean="0"/>
              <a:t/>
            </a:r>
            <a:br>
              <a:rPr lang="ru-RU" sz="2200" dirty="0" smtClean="0"/>
            </a:br>
            <a:r>
              <a:rPr lang="ru-RU" sz="2200" dirty="0" smtClean="0"/>
              <a:t>8. </a:t>
            </a:r>
            <a:r>
              <a:rPr lang="ru-RU" sz="2200" b="1" dirty="0" smtClean="0"/>
              <a:t>Ожидаемые образовательные </a:t>
            </a:r>
            <a:r>
              <a:rPr lang="ru-RU" sz="2200" b="1" dirty="0" smtClean="0"/>
              <a:t>результаты</a:t>
            </a:r>
            <a:br>
              <a:rPr lang="ru-RU" sz="2200" b="1" dirty="0" smtClean="0"/>
            </a:br>
            <a:r>
              <a:rPr lang="ru-RU" sz="2200" b="1" dirty="0" smtClean="0"/>
              <a:t>9. Формы и методы контроля и оценки результатов</a:t>
            </a:r>
            <a:r>
              <a:rPr lang="ru-RU" sz="2200" dirty="0" smtClean="0"/>
              <a:t/>
            </a:r>
            <a:br>
              <a:rPr lang="ru-RU" sz="2200" dirty="0" smtClean="0"/>
            </a:br>
            <a:r>
              <a:rPr lang="ru-RU" sz="2200" dirty="0" smtClean="0"/>
              <a:t>10. </a:t>
            </a:r>
            <a:r>
              <a:rPr lang="ru-RU" sz="2200" b="1" dirty="0" smtClean="0"/>
              <a:t>Список литературы</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lstStyle/>
          <a:p>
            <a:r>
              <a:rPr lang="ru-RU" dirty="0" smtClean="0"/>
              <a:t>Главными </a:t>
            </a:r>
            <a:r>
              <a:rPr lang="ru-RU" dirty="0" smtClean="0"/>
              <a:t>достоинствами </a:t>
            </a:r>
            <a:r>
              <a:rPr lang="ru-RU" dirty="0" smtClean="0"/>
              <a:t>курса «</a:t>
            </a:r>
            <a:r>
              <a:rPr lang="en-US" dirty="0" smtClean="0"/>
              <a:t>Oxford Team</a:t>
            </a:r>
            <a:r>
              <a:rPr lang="ru-RU" dirty="0" smtClean="0"/>
              <a:t>»</a:t>
            </a:r>
            <a:r>
              <a:rPr lang="en-US" dirty="0" smtClean="0"/>
              <a:t> </a:t>
            </a:r>
            <a:r>
              <a:rPr lang="ru-RU" dirty="0" smtClean="0"/>
              <a:t>являются </a:t>
            </a:r>
            <a:r>
              <a:rPr lang="ru-RU" dirty="0" smtClean="0"/>
              <a:t>его коммуникативная направленность (языковой материал представлен в ситуациях реального общения), простота и доступность, продуманная система подачи грамматического материала, а также подборка тем, соответствующих интересам восьмиклассника.</a:t>
            </a:r>
            <a:br>
              <a:rPr lang="ru-RU" dirty="0" smtClean="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lstStyle/>
          <a:p>
            <a:r>
              <a:rPr lang="ru-RU" dirty="0" smtClean="0"/>
              <a:t>в соответствии с учебным планом МБОУ «СОШ №2» на изучение английского языка в 8 классе отводится 136 часов, из расчета 4 часа в неделю: 3 часа – федеральный компонент и 1 час – компонент образовательного учреждения.</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lstStyle/>
          <a:p>
            <a:r>
              <a:rPr lang="ru-RU" sz="4800" i="1" dirty="0" smtClean="0"/>
              <a:t>Резуль</a:t>
            </a:r>
            <a:r>
              <a:rPr lang="ru-RU" sz="4800" i="1" dirty="0" smtClean="0"/>
              <a:t>таты обучения</a:t>
            </a:r>
            <a:r>
              <a:rPr lang="ru-RU" sz="4800" i="1" dirty="0" smtClean="0"/>
              <a:t>:</a:t>
            </a:r>
            <a:br>
              <a:rPr lang="ru-RU" sz="4800" i="1" dirty="0" smtClean="0"/>
            </a:br>
            <a:r>
              <a:rPr lang="ru-RU" sz="4800" b="1" i="1" dirty="0" smtClean="0"/>
              <a:t> </a:t>
            </a:r>
            <a:r>
              <a:rPr lang="ru-RU" b="1" dirty="0" smtClean="0"/>
              <a:t/>
            </a:r>
            <a:br>
              <a:rPr lang="ru-RU" b="1" dirty="0" smtClean="0"/>
            </a:br>
            <a:r>
              <a:rPr lang="ru-RU" b="1" dirty="0" smtClean="0"/>
              <a:t>личностные (</a:t>
            </a:r>
            <a:r>
              <a:rPr lang="ru-RU" dirty="0" smtClean="0"/>
              <a:t>ценностные установки)</a:t>
            </a:r>
            <a:r>
              <a:rPr lang="ru-RU" b="1" dirty="0" smtClean="0"/>
              <a:t>, </a:t>
            </a:r>
            <a:br>
              <a:rPr lang="ru-RU" b="1" dirty="0" smtClean="0"/>
            </a:br>
            <a:r>
              <a:rPr lang="ru-RU" b="1" dirty="0" err="1" smtClean="0"/>
              <a:t>метапредметные</a:t>
            </a:r>
            <a:r>
              <a:rPr lang="ru-RU" b="1" dirty="0" smtClean="0"/>
              <a:t> (</a:t>
            </a:r>
            <a:r>
              <a:rPr lang="ru-RU" dirty="0" smtClean="0"/>
              <a:t>способы </a:t>
            </a:r>
            <a:r>
              <a:rPr lang="ru-RU" dirty="0" smtClean="0"/>
              <a:t>деятельности, развиваемые </a:t>
            </a:r>
            <a:r>
              <a:rPr lang="ru-RU" dirty="0" smtClean="0"/>
              <a:t>на базе ряда предметов </a:t>
            </a:r>
            <a:r>
              <a:rPr lang="ru-RU" b="1" dirty="0" smtClean="0"/>
              <a:t>) </a:t>
            </a:r>
            <a:r>
              <a:rPr lang="ru-RU" b="1" dirty="0" smtClean="0"/>
              <a:t>и </a:t>
            </a:r>
            <a:r>
              <a:rPr lang="ru-RU" b="1" dirty="0" smtClean="0"/>
              <a:t/>
            </a:r>
            <a:br>
              <a:rPr lang="ru-RU" b="1" dirty="0" smtClean="0"/>
            </a:br>
            <a:r>
              <a:rPr lang="ru-RU" b="1" dirty="0" smtClean="0"/>
              <a:t>предметные.</a:t>
            </a: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lstStyle/>
          <a:p>
            <a:endParaRPr lang="ru-RU" dirty="0"/>
          </a:p>
        </p:txBody>
      </p:sp>
      <p:graphicFrame>
        <p:nvGraphicFramePr>
          <p:cNvPr id="3" name="Таблица 2"/>
          <p:cNvGraphicFramePr>
            <a:graphicFrameLocks noGrp="1"/>
          </p:cNvGraphicFramePr>
          <p:nvPr/>
        </p:nvGraphicFramePr>
        <p:xfrm>
          <a:off x="0" y="476672"/>
          <a:ext cx="9144000" cy="6309360"/>
        </p:xfrm>
        <a:graphic>
          <a:graphicData uri="http://schemas.openxmlformats.org/drawingml/2006/table">
            <a:tbl>
              <a:tblPr firstRow="1" bandRow="1">
                <a:tableStyleId>{5C22544A-7EE6-4342-B048-85BDC9FD1C3A}</a:tableStyleId>
              </a:tblPr>
              <a:tblGrid>
                <a:gridCol w="3048000"/>
                <a:gridCol w="3048000"/>
                <a:gridCol w="3048000"/>
              </a:tblGrid>
              <a:tr h="1291168">
                <a:tc>
                  <a:txBody>
                    <a:bodyPr/>
                    <a:lstStyle/>
                    <a:p>
                      <a:pPr indent="90170">
                        <a:spcAft>
                          <a:spcPts val="0"/>
                        </a:spcAft>
                      </a:pPr>
                      <a:r>
                        <a:rPr lang="ru-RU" sz="2400" dirty="0" smtClean="0">
                          <a:latin typeface="Times New Roman"/>
                          <a:ea typeface="Times New Roman"/>
                          <a:cs typeface="Times New Roman"/>
                        </a:rPr>
                        <a:t>Предметное содержание</a:t>
                      </a:r>
                      <a:r>
                        <a:rPr lang="ru-RU" sz="2400" baseline="0" dirty="0" smtClean="0">
                          <a:latin typeface="Times New Roman"/>
                          <a:ea typeface="Times New Roman"/>
                          <a:cs typeface="Times New Roman"/>
                        </a:rPr>
                        <a:t>  </a:t>
                      </a:r>
                      <a:r>
                        <a:rPr lang="ru-RU" sz="2400" dirty="0" smtClean="0">
                          <a:latin typeface="Times New Roman"/>
                          <a:ea typeface="Times New Roman"/>
                          <a:cs typeface="Times New Roman"/>
                        </a:rPr>
                        <a:t>речи </a:t>
                      </a:r>
                      <a:r>
                        <a:rPr lang="ru-RU" sz="2400" dirty="0">
                          <a:latin typeface="Times New Roman"/>
                          <a:ea typeface="Times New Roman"/>
                          <a:cs typeface="Times New Roman"/>
                        </a:rPr>
                        <a:t>(примерные программы)  </a:t>
                      </a:r>
                    </a:p>
                  </a:txBody>
                  <a:tcPr marL="68580" marR="68580" marT="0" marB="0"/>
                </a:tc>
                <a:tc>
                  <a:txBody>
                    <a:bodyPr/>
                    <a:lstStyle/>
                    <a:p>
                      <a:pPr indent="90170">
                        <a:spcAft>
                          <a:spcPts val="0"/>
                        </a:spcAft>
                      </a:pPr>
                      <a:r>
                        <a:rPr lang="ru-RU" sz="2400" dirty="0">
                          <a:latin typeface="Times New Roman"/>
                          <a:ea typeface="Times New Roman"/>
                          <a:cs typeface="Times New Roman"/>
                        </a:rPr>
                        <a:t>Предметное содержание речи (</a:t>
                      </a:r>
                      <a:r>
                        <a:rPr lang="en-US" sz="2400" dirty="0">
                          <a:latin typeface="Times New Roman"/>
                          <a:ea typeface="Times New Roman"/>
                          <a:cs typeface="Times New Roman"/>
                        </a:rPr>
                        <a:t>Oxford Team</a:t>
                      </a:r>
                      <a:r>
                        <a:rPr lang="ru-RU" sz="2400" dirty="0">
                          <a:latin typeface="Times New Roman"/>
                          <a:ea typeface="Times New Roman"/>
                          <a:cs typeface="Times New Roman"/>
                        </a:rPr>
                        <a:t> 3)</a:t>
                      </a:r>
                    </a:p>
                  </a:txBody>
                  <a:tcPr marL="68580" marR="68580" marT="0" marB="0"/>
                </a:tc>
                <a:tc>
                  <a:txBody>
                    <a:bodyPr/>
                    <a:lstStyle/>
                    <a:p>
                      <a:pPr indent="90170">
                        <a:spcAft>
                          <a:spcPts val="0"/>
                        </a:spcAft>
                      </a:pPr>
                      <a:r>
                        <a:rPr lang="ru-RU" sz="2400" dirty="0">
                          <a:latin typeface="Times New Roman"/>
                          <a:ea typeface="Times New Roman"/>
                          <a:cs typeface="Times New Roman"/>
                        </a:rPr>
                        <a:t>Национальная и региональная тематика</a:t>
                      </a:r>
                    </a:p>
                  </a:txBody>
                  <a:tcPr marL="68580" marR="68580" marT="0" marB="0"/>
                </a:tc>
              </a:tr>
              <a:tr h="1291168">
                <a:tc>
                  <a:txBody>
                    <a:bodyPr/>
                    <a:lstStyle/>
                    <a:p>
                      <a:r>
                        <a:rPr kumimoji="0" lang="ru-RU" sz="2400" kern="1200" dirty="0" smtClean="0">
                          <a:solidFill>
                            <a:schemeClr val="dk1"/>
                          </a:solidFill>
                          <a:latin typeface="+mn-lt"/>
                          <a:ea typeface="+mn-ea"/>
                          <a:cs typeface="+mn-cs"/>
                        </a:rPr>
                        <a:t>Вселенная и человек. Природа: флора и фауна. Проблемы экологии. Защита окружающей среды. Климат, погода. Условия проживания в городской/сельской местности. Транспорт</a:t>
                      </a:r>
                      <a:endParaRPr lang="ru-RU" sz="2400" dirty="0"/>
                    </a:p>
                  </a:txBody>
                  <a:tcPr/>
                </a:tc>
                <a:tc>
                  <a:txBody>
                    <a:bodyPr/>
                    <a:lstStyle/>
                    <a:p>
                      <a:r>
                        <a:rPr kumimoji="0" lang="ru-RU" sz="1800" kern="1200" dirty="0" smtClean="0">
                          <a:solidFill>
                            <a:schemeClr val="dk1"/>
                          </a:solidFill>
                          <a:latin typeface="+mn-lt"/>
                          <a:ea typeface="+mn-ea"/>
                          <a:cs typeface="+mn-cs"/>
                        </a:rPr>
                        <a:t>Животные Австралии. Редкие виды. Среда обитания. Опасные животные. Домашние любимцы и уход за ними. Погода. Экологические катастрофы. Благотворительность. Экологические проблемы. Защита окружающей среды. </a:t>
                      </a:r>
                      <a:r>
                        <a:rPr kumimoji="0" lang="ru-RU" sz="1800" kern="1200" dirty="0" err="1" smtClean="0">
                          <a:solidFill>
                            <a:schemeClr val="dk1"/>
                          </a:solidFill>
                          <a:latin typeface="+mn-lt"/>
                          <a:ea typeface="+mn-ea"/>
                          <a:cs typeface="+mn-cs"/>
                        </a:rPr>
                        <a:t>Экотуризм</a:t>
                      </a:r>
                      <a:r>
                        <a:rPr kumimoji="0" lang="ru-RU" sz="1800" kern="1200" dirty="0" smtClean="0">
                          <a:solidFill>
                            <a:schemeClr val="dk1"/>
                          </a:solidFill>
                          <a:latin typeface="+mn-lt"/>
                          <a:ea typeface="+mn-ea"/>
                          <a:cs typeface="+mn-cs"/>
                        </a:rPr>
                        <a:t>. Энергосбережение. Личный вклад в защиту окружающей среды. Транспорт и средства передвижения.</a:t>
                      </a:r>
                      <a:endParaRPr lang="ru-RU" dirty="0"/>
                    </a:p>
                  </a:txBody>
                  <a:tcPr/>
                </a:tc>
                <a:tc>
                  <a:txBody>
                    <a:bodyPr/>
                    <a:lstStyle/>
                    <a:p>
                      <a:r>
                        <a:rPr kumimoji="0" lang="ru-RU" sz="2400" kern="1200" dirty="0" smtClean="0">
                          <a:solidFill>
                            <a:schemeClr val="dk1"/>
                          </a:solidFill>
                          <a:latin typeface="+mn-lt"/>
                          <a:ea typeface="+mn-ea"/>
                          <a:cs typeface="+mn-cs"/>
                        </a:rPr>
                        <a:t>Животные России. Редкие и вымирающие виды. Погода в России и Чувашии. Экологические проблемы региона. Возможности </a:t>
                      </a:r>
                      <a:r>
                        <a:rPr kumimoji="0" lang="ru-RU" sz="2400" kern="1200" dirty="0" err="1" smtClean="0">
                          <a:solidFill>
                            <a:schemeClr val="dk1"/>
                          </a:solidFill>
                          <a:latin typeface="+mn-lt"/>
                          <a:ea typeface="+mn-ea"/>
                          <a:cs typeface="+mn-cs"/>
                        </a:rPr>
                        <a:t>экотуризма</a:t>
                      </a:r>
                      <a:r>
                        <a:rPr kumimoji="0" lang="ru-RU" sz="2400" kern="1200" dirty="0" smtClean="0">
                          <a:solidFill>
                            <a:schemeClr val="dk1"/>
                          </a:solidFill>
                          <a:latin typeface="+mn-lt"/>
                          <a:ea typeface="+mn-ea"/>
                          <a:cs typeface="+mn-cs"/>
                        </a:rPr>
                        <a:t> в Чувашии. Заповедники Чувашии, местная флора и фауна.</a:t>
                      </a:r>
                      <a:endParaRPr lang="ru-RU" sz="2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a:bodyPr>
          <a:lstStyle/>
          <a:p>
            <a:r>
              <a:rPr lang="ru-RU" sz="3200" b="1" dirty="0" smtClean="0"/>
              <a:t>Календарно-тематический</a:t>
            </a:r>
            <a:r>
              <a:rPr lang="ru-RU" sz="3200" dirty="0" smtClean="0"/>
              <a:t> </a:t>
            </a:r>
            <a:r>
              <a:rPr lang="ru-RU" sz="3200" b="1" dirty="0" smtClean="0"/>
              <a:t>план</a:t>
            </a:r>
            <a:r>
              <a:rPr lang="ru-RU" sz="3200" dirty="0" smtClean="0"/>
              <a:t> имеет следующие рубрики: календарные сроки</a:t>
            </a:r>
            <a:r>
              <a:rPr lang="ru-RU" sz="3200" dirty="0" smtClean="0"/>
              <a:t>→</a:t>
            </a:r>
            <a:br>
              <a:rPr lang="ru-RU" sz="3200" dirty="0" smtClean="0"/>
            </a:br>
            <a:r>
              <a:rPr lang="ru-RU" sz="3200" dirty="0" smtClean="0"/>
              <a:t>№ </a:t>
            </a:r>
            <a:r>
              <a:rPr lang="ru-RU" sz="3200" dirty="0" smtClean="0"/>
              <a:t>урока→тип урока→способ организации учебной деятельности→тема (раздел учебника)→планируемые результаты (языковой материал, речевая компетенция, воспитательные возможности, специальные учебные умения и универсальные учебные действия→использование ИКТ</a:t>
            </a:r>
            <a:r>
              <a:rPr lang="ru-RU" sz="3200" dirty="0" smtClean="0"/>
              <a:t>.</a:t>
            </a:r>
            <a:br>
              <a:rPr lang="ru-RU" sz="3200" dirty="0" smtClean="0"/>
            </a:br>
            <a:r>
              <a:rPr lang="ru-RU" sz="3200" dirty="0" smtClean="0"/>
              <a:t>Общее количество уроков -136</a:t>
            </a:r>
            <a:br>
              <a:rPr lang="ru-RU" sz="3200" dirty="0" smtClean="0"/>
            </a:br>
            <a:r>
              <a:rPr lang="ru-RU" sz="3200" dirty="0" smtClean="0"/>
              <a:t>Резервных часов - 14</a:t>
            </a:r>
            <a:endParaRPr lang="ru-RU"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332</TotalTime>
  <Words>344</Words>
  <Application>Microsoft Office PowerPoint</Application>
  <PresentationFormat>Экран (4:3)</PresentationFormat>
  <Paragraphs>20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Городская</vt:lpstr>
      <vt:lpstr>   Рабочая программа по английскому языку для 8 класса на основе УМК «Oxford Team 3»  (Normann Whitney, Liz Driscoll Oxford University Press, 2010)  </vt:lpstr>
      <vt:lpstr>ОТЛИЧИТЕЛЬНОЙ ОСОБЕННОСТЬЮ НОВОГО ФЕДЕРАЛЬНОГО ГОСУДАРСТВЕННОГО ОБЩЕОБРАЗОВАТЕЛЬНОГО СТ АНДАРТА является его деятельностный характер, ставящий главной целью развитие личности учащегося. Требования к результатам обучения сформулированы в виде личностных, метапредметных и предметных результатов.  </vt:lpstr>
      <vt:lpstr>      Иерархическая связь программ</vt:lpstr>
      <vt:lpstr>Структура рабочей программы: 1. Пояснительная записка                 2. Общая характеристика курса 3. Описание места курса в учебном плане 4. Результаты обучения     Личностные результаты      Метапредметные результаты      Предметные результаты  5. Содержание учебного курса       Содержание учебного аспекта       Предметное содержание речи       Содержание развивающего аспекта        Содержание воспитательного аспекта 6. Тематическое планирование 7. Учебно-методическое и материально-техническое обеспечение образовательного процесса 8. Ожидаемые образовательные результаты 9. Формы и методы контроля и оценки результатов 10. Список литературы </vt:lpstr>
      <vt:lpstr>Главными достоинствами курса «Oxford Team» являются его коммуникативная направленность (языковой материал представлен в ситуациях реального общения), простота и доступность, продуманная система подачи грамматического материала, а также подборка тем, соответствующих интересам восьмиклассника. </vt:lpstr>
      <vt:lpstr>в соответствии с учебным планом МБОУ «СОШ №2» на изучение английского языка в 8 классе отводится 136 часов, из расчета 4 часа в неделю: 3 часа – федеральный компонент и 1 час – компонент образовательного учреждения.</vt:lpstr>
      <vt:lpstr>Результаты обучения:   личностные (ценностные установки),  метапредметные (способы деятельности, развиваемые на базе ряда предметов ) и  предметные. </vt:lpstr>
      <vt:lpstr>Слайд 8</vt:lpstr>
      <vt:lpstr>Календарно-тематический план имеет следующие рубрики: календарные сроки→ № урока→тип урока→способ организации учебной деятельности→тема (раздел учебника)→планируемые результаты (языковой материал, речевая компетенция, воспитательные возможности, специальные учебные умения и универсальные учебные действия→использование ИКТ. Общее количество уроков -136 Резервных часов - 14</vt:lpstr>
      <vt:lpstr>Раздел «Учебно-методическое и материально-техническое обеспечение» включает подробное описание компонентов УМК «Oxford Team 3», печатных пособий, ЦОРов, технических средств обучения, учебно-практического оборудования.  </vt:lpstr>
      <vt:lpstr>В разделе «Формы и методы контроля и оценки результатов» выделены объекты контроля, представлены рекомендации и инструментарий для оценивания личностных, метапредметных и предметных результатов.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Рабочая программа по английскому языку для 8 класса на основе УМК «Oxford Team 3» </dc:title>
  <dc:creator>Lara</dc:creator>
  <cp:lastModifiedBy>Lara</cp:lastModifiedBy>
  <cp:revision>32</cp:revision>
  <dcterms:created xsi:type="dcterms:W3CDTF">2012-12-11T10:52:51Z</dcterms:created>
  <dcterms:modified xsi:type="dcterms:W3CDTF">2012-12-17T16:58:48Z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224700</vt:lpwstr>
  </property>
  <property fmtid="{D5CDD505-2E9C-101B-9397-08002B2CF9AE}" name="NXPowerLiteSettings" pid="3">
    <vt:lpwstr>B64006B004C800</vt:lpwstr>
  </property>
  <property fmtid="{D5CDD505-2E9C-101B-9397-08002B2CF9AE}" name="NXPowerLiteVersion" pid="4">
    <vt:lpwstr>D4.3.1</vt:lpwstr>
  </property>
</Properties>
</file>