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9" r:id="rId3"/>
    <p:sldId id="257" r:id="rId4"/>
    <p:sldId id="260" r:id="rId5"/>
    <p:sldId id="264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4" r:id="rId16"/>
    <p:sldId id="276" r:id="rId17"/>
    <p:sldId id="273" r:id="rId18"/>
    <p:sldId id="272" r:id="rId19"/>
    <p:sldId id="275" r:id="rId20"/>
    <p:sldId id="277" r:id="rId21"/>
    <p:sldId id="278" r:id="rId22"/>
    <p:sldId id="281" r:id="rId23"/>
    <p:sldId id="280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7CCC34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C2E2C-68E4-428F-A86E-3587A5ED4D89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295B-FBFA-4473-82CD-A8CA7D07E6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7392-3F51-49C9-B55A-6ABD61AD0216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5FDE9-0B0F-4ED4-A7E2-203579B4A4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F1E75-F716-45A0-A65C-81FC72FDBE30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94A40-4158-46BC-9AC4-E65D27A01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47C810-3214-48E7-A4A0-0878D99729C4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BA2172-ECD0-4A97-AF5D-D5B706054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9721E-8384-4CCE-8C1A-01AA79F62827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EBFC9-B73F-43B5-B9BF-DE2568B65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BF5F4-C14A-4D98-ACC8-0B6382EE5884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9DC8E-5565-43D2-BD89-0625D88E0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74B4C-A315-408D-ABA9-EED98CB123F8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65D6-3C5F-4165-9388-777B9666D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A4966E-6ACA-4646-9F5A-190475F38A49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754AB4-6E69-4816-9839-5C1C61E69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DAD7A-7A74-4565-9FAE-CF5A3A82A224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ABA36-D18E-4C0C-ABF1-E8404CAC61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E2A171-46D9-49A9-8ADD-A61AE85941B9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91C009-A7E0-4957-AACF-3A20FF4415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3D035A-9DE8-4182-94EE-8FE29C5B7604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C5722A-F4B4-4C76-8D6A-B0637282E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FD17077-AA38-48EE-AACC-9A28977072F7}" type="datetimeFigureOut">
              <a:rPr lang="ru-RU"/>
              <a:pPr>
                <a:defRPr/>
              </a:pPr>
              <a:t>21.04.2010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B908229-AB11-4BC1-9CBD-3B9132610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5" r:id="rId4"/>
    <p:sldLayoutId id="2147484054" r:id="rId5"/>
    <p:sldLayoutId id="2147484059" r:id="rId6"/>
    <p:sldLayoutId id="2147484053" r:id="rId7"/>
    <p:sldLayoutId id="2147484060" r:id="rId8"/>
    <p:sldLayoutId id="2147484061" r:id="rId9"/>
    <p:sldLayoutId id="2147484052" r:id="rId10"/>
    <p:sldLayoutId id="21474840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A2355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D8AFB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D2B8D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4500" y="633413"/>
            <a:ext cx="11728450" cy="47307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               </a:t>
            </a:r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Составное    </a:t>
            </a: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000125"/>
            <a:ext cx="3643313" cy="5097463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9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ГЛАГОЛЬНОЕ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11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1200" dirty="0" smtClean="0"/>
              <a:t>Безличным вспомогательным глаголом + неопределённая форма глагола</a:t>
            </a:r>
            <a:r>
              <a:rPr lang="ru-RU" sz="1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9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9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</a:t>
            </a:r>
            <a:r>
              <a:rPr lang="ru-RU" sz="9800" b="1" dirty="0" smtClean="0">
                <a:solidFill>
                  <a:srgbClr val="000000"/>
                </a:solidFill>
              </a:rPr>
              <a:t>ИМЕННОЕ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9800" b="1" dirty="0" smtClean="0">
                <a:solidFill>
                  <a:srgbClr val="000000"/>
                </a:solidFill>
              </a:rPr>
              <a:t> </a:t>
            </a:r>
            <a:r>
              <a:rPr lang="ru-RU" sz="11200" dirty="0" smtClean="0"/>
              <a:t>Глаголом-связкой в безличной форме + именная часть (наречие, краткое страдательное причастие в форме среднего </a:t>
            </a:r>
            <a:r>
              <a:rPr lang="ru-RU" sz="11200" dirty="0" err="1" smtClean="0"/>
              <a:t>рода,прилагательное</a:t>
            </a:r>
            <a:r>
              <a:rPr lang="ru-RU" sz="11200" dirty="0" smtClean="0"/>
              <a:t>, </a:t>
            </a:r>
            <a:r>
              <a:rPr lang="ru-RU" sz="11200" dirty="0" err="1" smtClean="0"/>
              <a:t>существит</a:t>
            </a:r>
            <a:r>
              <a:rPr lang="ru-RU" sz="11200" dirty="0" smtClean="0"/>
              <a:t>. и др.)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9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57750" y="1000125"/>
            <a:ext cx="3357563" cy="4746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i="1" dirty="0">
                <a:latin typeface="+mn-lt"/>
              </a:rPr>
              <a:t>  Над вашим предложением </a:t>
            </a:r>
            <a:r>
              <a:rPr lang="ru-RU" sz="2800" i="1" dirty="0">
                <a:solidFill>
                  <a:srgbClr val="000000"/>
                </a:solidFill>
                <a:latin typeface="+mn-lt"/>
              </a:rPr>
              <a:t>стоит подумать.</a:t>
            </a:r>
            <a:r>
              <a:rPr lang="ru-RU" sz="2800" i="1" dirty="0">
                <a:latin typeface="+mn-lt"/>
              </a:rPr>
              <a:t> </a:t>
            </a:r>
          </a:p>
          <a:p>
            <a:pPr marL="457200" indent="-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i="1" dirty="0">
                <a:latin typeface="+mn-lt"/>
              </a:rPr>
              <a:t>   Алёнке </a:t>
            </a:r>
            <a:r>
              <a:rPr lang="ru-RU" sz="2800" i="1" dirty="0">
                <a:solidFill>
                  <a:srgbClr val="000000"/>
                </a:solidFill>
                <a:latin typeface="+mn-lt"/>
              </a:rPr>
              <a:t>спать не хотелось.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solidFill>
                <a:srgbClr val="000000"/>
              </a:solidFill>
              <a:latin typeface="+mn-lt"/>
            </a:endParaRPr>
          </a:p>
          <a:p>
            <a:pPr marL="514350"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i="1" dirty="0">
                <a:latin typeface="+mn-lt"/>
              </a:rPr>
              <a:t>В этот час </a:t>
            </a:r>
            <a:r>
              <a:rPr lang="ru-RU" sz="28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было совсем тихо.</a:t>
            </a:r>
            <a:r>
              <a:rPr lang="ru-RU" sz="2800" i="1" dirty="0">
                <a:latin typeface="+mn-lt"/>
              </a:rPr>
              <a:t> </a:t>
            </a:r>
          </a:p>
          <a:p>
            <a:pPr marL="514350"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i="1" dirty="0">
                <a:latin typeface="+mn-lt"/>
              </a:rPr>
              <a:t>В избе жарко </a:t>
            </a:r>
            <a:r>
              <a:rPr lang="ru-RU" sz="28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натоплено.</a:t>
            </a:r>
            <a:r>
              <a:rPr lang="ru-RU" sz="2800" i="1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0688" y="255588"/>
            <a:ext cx="8242300" cy="1176337"/>
          </a:xfr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</a:t>
            </a:r>
            <a:r>
              <a:rPr lang="ru-RU" sz="3600" dirty="0" smtClean="0"/>
              <a:t>Односоставные предложения следует отграничивать от предложений двусоставных неполных. Сказуемое в подобных предложениях выражено глаголом в ед. ч. </a:t>
            </a:r>
            <a:r>
              <a:rPr lang="ru-RU" sz="3600" dirty="0" err="1" smtClean="0"/>
              <a:t>прош</a:t>
            </a:r>
            <a:r>
              <a:rPr lang="ru-RU" sz="3600" dirty="0" smtClean="0"/>
              <a:t>. </a:t>
            </a:r>
            <a:r>
              <a:rPr lang="ru-RU" sz="3600" dirty="0" err="1" smtClean="0"/>
              <a:t>вр</a:t>
            </a:r>
            <a:r>
              <a:rPr lang="ru-RU" sz="3600" dirty="0" smtClean="0"/>
              <a:t>., а подлежащее названо в предыдущей части.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Лечился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Бим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еще пять дней. Питался, чем Бог послал.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4400" dirty="0" smtClean="0"/>
              <a:t> 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Односоставные предложения с главным членом – подлежащим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4000" dirty="0" smtClean="0"/>
              <a:t>       Назывные предложения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2"/>
          <p:cNvPicPr>
            <a:picLocks noGrp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0850" y="652463"/>
            <a:ext cx="8242300" cy="5480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274638"/>
            <a:ext cx="7972425" cy="7254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    Афанасий Афанасьевич Фет</a:t>
            </a:r>
            <a:endParaRPr lang="ru-RU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85775" y="1214438"/>
            <a:ext cx="3729038" cy="4857750"/>
          </a:xfrm>
        </p:spPr>
      </p:pic>
      <p:sp>
        <p:nvSpPr>
          <p:cNvPr id="26627" name="Прямоугольник 4"/>
          <p:cNvSpPr>
            <a:spLocks noChangeArrowheads="1"/>
          </p:cNvSpPr>
          <p:nvPr/>
        </p:nvSpPr>
        <p:spPr bwMode="auto">
          <a:xfrm>
            <a:off x="4500563" y="1357313"/>
            <a:ext cx="4000500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Шепот, робкое  дыханье,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Трели  соловья</a:t>
            </a:r>
            <a:r>
              <a:rPr lang="ru-RU" sz="2400">
                <a:solidFill>
                  <a:srgbClr val="000000"/>
                </a:solidFill>
                <a:latin typeface="Century Schoolbook" pitchFamily="18" charset="0"/>
              </a:rPr>
              <a:t>,</a:t>
            </a:r>
            <a:endParaRPr lang="en-GB" sz="2400">
              <a:solidFill>
                <a:srgbClr val="000000"/>
              </a:solidFill>
              <a:latin typeface="Century Schoolbook" pitchFamily="18" charset="0"/>
            </a:endParaRP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Серебро и  колыханье  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Сонного  ручья,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Свет ночной,  ночные  тени,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Тени  без  конца,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Ряд  волшебных  изменений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Милого  лица.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В  дымных  тучах  пурпур  розы,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Отблеск  янтаря,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И  лобзания</a:t>
            </a:r>
            <a:r>
              <a:rPr lang="ru-RU" sz="2400">
                <a:solidFill>
                  <a:srgbClr val="000000"/>
                </a:solidFill>
                <a:latin typeface="Century Schoolbook" pitchFamily="18" charset="0"/>
              </a:rPr>
              <a:t>,</a:t>
            </a: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  и  слезы</a:t>
            </a:r>
            <a:r>
              <a:rPr lang="ru-RU" sz="2400">
                <a:solidFill>
                  <a:srgbClr val="000000"/>
                </a:solidFill>
                <a:latin typeface="Century Schoolbook" pitchFamily="18" charset="0"/>
              </a:rPr>
              <a:t>,</a:t>
            </a:r>
            <a:endParaRPr lang="en-GB" sz="2400">
              <a:solidFill>
                <a:srgbClr val="000000"/>
              </a:solidFill>
              <a:latin typeface="Century Schoolbook" pitchFamily="18" charset="0"/>
            </a:endParaRP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И  заря,  заря</a:t>
            </a:r>
            <a:r>
              <a:rPr lang="ru-RU" sz="2400">
                <a:solidFill>
                  <a:srgbClr val="000000"/>
                </a:solidFill>
                <a:latin typeface="Century Schoolbook" pitchFamily="18" charset="0"/>
              </a:rPr>
              <a:t>!</a:t>
            </a:r>
            <a:r>
              <a:rPr lang="en-GB" sz="2400">
                <a:solidFill>
                  <a:srgbClr val="000000"/>
                </a:solidFill>
                <a:latin typeface="Century Schoolbook" pitchFamily="18" charset="0"/>
              </a:rPr>
              <a:t>..</a:t>
            </a:r>
            <a:endParaRPr lang="ru-RU" sz="240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        Чем же необычно это         стихотворение?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50" y="1600200"/>
            <a:ext cx="7215188" cy="452596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4800" dirty="0" smtClean="0">
                <a:solidFill>
                  <a:srgbClr val="004A4A"/>
                </a:solidFill>
              </a:rPr>
              <a:t>  </a:t>
            </a:r>
            <a:r>
              <a:rPr lang="en-GB" sz="4800" dirty="0" smtClean="0">
                <a:solidFill>
                  <a:srgbClr val="004A4A"/>
                </a:solidFill>
              </a:rPr>
              <a:t>«В </a:t>
            </a:r>
            <a:r>
              <a:rPr lang="en-GB" sz="4800" dirty="0" err="1" smtClean="0">
                <a:solidFill>
                  <a:srgbClr val="004A4A"/>
                </a:solidFill>
              </a:rPr>
              <a:t>нем</a:t>
            </a:r>
            <a:r>
              <a:rPr lang="en-GB" sz="4800" dirty="0" smtClean="0">
                <a:solidFill>
                  <a:srgbClr val="004A4A"/>
                </a:solidFill>
              </a:rPr>
              <a:t>  </a:t>
            </a:r>
            <a:r>
              <a:rPr lang="en-GB" sz="4800" dirty="0" err="1" smtClean="0">
                <a:solidFill>
                  <a:srgbClr val="004A4A"/>
                </a:solidFill>
              </a:rPr>
              <a:t>нет</a:t>
            </a:r>
            <a:r>
              <a:rPr lang="en-GB" sz="4800" dirty="0" smtClean="0">
                <a:solidFill>
                  <a:srgbClr val="004A4A"/>
                </a:solidFill>
              </a:rPr>
              <a:t>  </a:t>
            </a:r>
            <a:r>
              <a:rPr lang="en-GB" sz="4800" dirty="0" err="1" smtClean="0">
                <a:solidFill>
                  <a:srgbClr val="004A4A"/>
                </a:solidFill>
              </a:rPr>
              <a:t>ни</a:t>
            </a:r>
            <a:r>
              <a:rPr lang="en-GB" sz="4800" dirty="0" smtClean="0">
                <a:solidFill>
                  <a:srgbClr val="004A4A"/>
                </a:solidFill>
              </a:rPr>
              <a:t>  </a:t>
            </a:r>
            <a:r>
              <a:rPr lang="en-GB" sz="4800" dirty="0" err="1" smtClean="0">
                <a:solidFill>
                  <a:srgbClr val="004A4A"/>
                </a:solidFill>
              </a:rPr>
              <a:t>одного</a:t>
            </a:r>
            <a:r>
              <a:rPr lang="en-GB" sz="4800" dirty="0" smtClean="0">
                <a:solidFill>
                  <a:srgbClr val="004A4A"/>
                </a:solidFill>
              </a:rPr>
              <a:t> </a:t>
            </a:r>
            <a:r>
              <a:rPr lang="ru-RU" sz="4800" dirty="0" smtClean="0">
                <a:solidFill>
                  <a:srgbClr val="004A4A"/>
                </a:solidFill>
              </a:rPr>
              <a:t>          </a:t>
            </a:r>
            <a:r>
              <a:rPr lang="en-GB" sz="4800" dirty="0" smtClean="0">
                <a:solidFill>
                  <a:srgbClr val="004A4A"/>
                </a:solidFill>
              </a:rPr>
              <a:t> </a:t>
            </a:r>
            <a:r>
              <a:rPr lang="ru-RU" sz="4800" dirty="0" smtClean="0">
                <a:solidFill>
                  <a:srgbClr val="004A4A"/>
                </a:solidFill>
              </a:rPr>
              <a:t>                      </a:t>
            </a:r>
            <a:r>
              <a:rPr lang="en-GB" sz="4800" dirty="0" err="1" smtClean="0">
                <a:solidFill>
                  <a:srgbClr val="004A4A"/>
                </a:solidFill>
              </a:rPr>
              <a:t>глагола</a:t>
            </a:r>
            <a:r>
              <a:rPr lang="en-GB" sz="4800" dirty="0" smtClean="0">
                <a:solidFill>
                  <a:srgbClr val="004A4A"/>
                </a:solidFill>
              </a:rPr>
              <a:t>.  </a:t>
            </a:r>
            <a:r>
              <a:rPr lang="en-GB" sz="4800" dirty="0" err="1" smtClean="0">
                <a:solidFill>
                  <a:srgbClr val="004A4A"/>
                </a:solidFill>
              </a:rPr>
              <a:t>Каждое</a:t>
            </a:r>
            <a:r>
              <a:rPr lang="en-GB" sz="4800" dirty="0" smtClean="0">
                <a:solidFill>
                  <a:srgbClr val="004A4A"/>
                </a:solidFill>
              </a:rPr>
              <a:t> </a:t>
            </a:r>
            <a:endParaRPr lang="ru-RU" sz="4800" dirty="0" smtClean="0">
              <a:solidFill>
                <a:srgbClr val="004A4A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4800" dirty="0" smtClean="0">
                <a:solidFill>
                  <a:srgbClr val="004A4A"/>
                </a:solidFill>
              </a:rPr>
              <a:t> </a:t>
            </a:r>
            <a:r>
              <a:rPr lang="en-GB" sz="4800" dirty="0" err="1" smtClean="0">
                <a:solidFill>
                  <a:srgbClr val="004A4A"/>
                </a:solidFill>
              </a:rPr>
              <a:t>выражение</a:t>
            </a:r>
            <a:r>
              <a:rPr lang="en-GB" sz="4800" dirty="0" smtClean="0">
                <a:solidFill>
                  <a:srgbClr val="004A4A"/>
                </a:solidFill>
              </a:rPr>
              <a:t> — </a:t>
            </a:r>
            <a:r>
              <a:rPr lang="en-GB" sz="4800" dirty="0" err="1" smtClean="0">
                <a:solidFill>
                  <a:srgbClr val="004A4A"/>
                </a:solidFill>
              </a:rPr>
              <a:t>картина</a:t>
            </a:r>
            <a:r>
              <a:rPr lang="en-GB" sz="4800" dirty="0" smtClean="0">
                <a:solidFill>
                  <a:srgbClr val="004A4A"/>
                </a:solidFill>
              </a:rPr>
              <a:t>»</a:t>
            </a:r>
            <a:r>
              <a:rPr lang="ru-RU" sz="4800" dirty="0" smtClean="0">
                <a:solidFill>
                  <a:srgbClr val="004A4A"/>
                </a:solidFill>
              </a:rPr>
              <a:t>,</a:t>
            </a:r>
            <a:r>
              <a:rPr lang="en-GB" sz="4800" dirty="0" smtClean="0">
                <a:solidFill>
                  <a:srgbClr val="004A4A"/>
                </a:solidFill>
              </a:rPr>
              <a:t> </a:t>
            </a:r>
            <a:r>
              <a:rPr lang="ru-RU" sz="4800" dirty="0" smtClean="0">
                <a:solidFill>
                  <a:srgbClr val="004A4A"/>
                </a:solidFill>
              </a:rPr>
              <a:t>- </a:t>
            </a:r>
            <a:r>
              <a:rPr lang="en-GB" sz="4800" dirty="0" smtClean="0">
                <a:solidFill>
                  <a:srgbClr val="004A4A"/>
                </a:solidFill>
              </a:rPr>
              <a:t> </a:t>
            </a:r>
            <a:r>
              <a:rPr lang="en-GB" sz="4800" dirty="0" err="1" smtClean="0">
                <a:solidFill>
                  <a:srgbClr val="004A4A"/>
                </a:solidFill>
              </a:rPr>
              <a:t>восторженно</a:t>
            </a:r>
            <a:r>
              <a:rPr lang="en-GB" sz="4800" dirty="0" smtClean="0">
                <a:solidFill>
                  <a:srgbClr val="004A4A"/>
                </a:solidFill>
              </a:rPr>
              <a:t>  </a:t>
            </a:r>
            <a:r>
              <a:rPr lang="en-GB" sz="4800" dirty="0" err="1" smtClean="0">
                <a:solidFill>
                  <a:srgbClr val="004A4A"/>
                </a:solidFill>
              </a:rPr>
              <a:t>отмечал</a:t>
            </a:r>
            <a:r>
              <a:rPr lang="en-GB" sz="4800" dirty="0" smtClean="0">
                <a:solidFill>
                  <a:srgbClr val="004A4A"/>
                </a:solidFill>
              </a:rPr>
              <a:t>  </a:t>
            </a:r>
            <a:r>
              <a:rPr lang="en-GB" sz="4800" dirty="0" err="1" smtClean="0">
                <a:solidFill>
                  <a:srgbClr val="004A4A"/>
                </a:solidFill>
              </a:rPr>
              <a:t>Л.Н.Толстой</a:t>
            </a:r>
            <a:r>
              <a:rPr lang="en-GB" sz="4800" dirty="0" smtClean="0">
                <a:solidFill>
                  <a:srgbClr val="008080"/>
                </a:solidFill>
              </a:rPr>
              <a:t> 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7480300" cy="755650"/>
          </a:xfrm>
        </p:spPr>
      </p:pic>
      <p:sp>
        <p:nvSpPr>
          <p:cNvPr id="2867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smtClean="0"/>
              <a:t>        При инверсии (определение стоит после определяемого слова) односоставное назывное превращается в двусоставное:</a:t>
            </a:r>
          </a:p>
          <a:p>
            <a:pPr>
              <a:buFont typeface="Wingdings" pitchFamily="2" charset="2"/>
              <a:buNone/>
            </a:pPr>
            <a:r>
              <a:rPr lang="ru-RU" sz="3200" smtClean="0"/>
              <a:t>   Морозная </a:t>
            </a:r>
            <a:r>
              <a:rPr lang="ru-RU" sz="3200" u="sng" smtClean="0"/>
              <a:t>зима</a:t>
            </a:r>
            <a:r>
              <a:rPr lang="ru-RU" sz="3200" smtClean="0"/>
              <a:t>. – Предложение назывное, распространенное.</a:t>
            </a:r>
          </a:p>
          <a:p>
            <a:pPr>
              <a:buFont typeface="Wingdings" pitchFamily="2" charset="2"/>
              <a:buNone/>
            </a:pPr>
            <a:r>
              <a:rPr lang="ru-RU" sz="3200" smtClean="0"/>
              <a:t>    </a:t>
            </a:r>
            <a:r>
              <a:rPr lang="ru-RU" sz="3200" u="sng" smtClean="0"/>
              <a:t>Зима</a:t>
            </a:r>
            <a:r>
              <a:rPr lang="ru-RU" sz="3200" smtClean="0"/>
              <a:t> морозная. – Предложение двусоставное.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Дайте характеристику предложений по наличию грамматических основ</a:t>
            </a:r>
            <a:endParaRPr lang="ru-RU" dirty="0"/>
          </a:p>
        </p:txBody>
      </p:sp>
      <p:sp>
        <p:nvSpPr>
          <p:cNvPr id="2969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Брожу  по  набережной  снова.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Его  везли  из  крепости,  из  Бреста.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Цыплят  по  осени  считают.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В  лесу  держался  запах  прелой  травы.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Пальто  купил  к  зиме.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Листопадит  в  роще,  листопадит.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В  Сибири  не  любят  горячку.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Уже  смеркалось,  и  в  комнате  стало  темно.</a:t>
            </a:r>
          </a:p>
          <a:p>
            <a:pPr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solidFill>
                  <a:srgbClr val="4C1900"/>
                </a:solidFill>
              </a:rPr>
              <a:t>Прочитайте  Гоголя.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29063"/>
            <a:ext cx="8229600" cy="1785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/>
              <a:t>         Тесты</a:t>
            </a:r>
            <a:endParaRPr lang="ru-RU" sz="7200" dirty="0"/>
          </a:p>
        </p:txBody>
      </p:sp>
      <p:pic>
        <p:nvPicPr>
          <p:cNvPr id="30722" name="Picture 4" descr="j04344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28925" y="571500"/>
            <a:ext cx="2957513" cy="2957513"/>
          </a:xfrm>
          <a:solidFill>
            <a:srgbClr val="FFFF0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829550" cy="19288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В4-1. Среди предложений 31-33 найдите сложное, в состав которого входят односоставные  безличные предложения. Напишите номер этого сложного предложения.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50"/>
            <a:ext cx="8229600" cy="4429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smtClean="0"/>
              <a:t>        (31)- Зачем?- спросила жена шепотом.</a:t>
            </a:r>
          </a:p>
          <a:p>
            <a:pPr>
              <a:buFont typeface="Wingdings" pitchFamily="2" charset="2"/>
              <a:buNone/>
            </a:pPr>
            <a:r>
              <a:rPr lang="ru-RU" sz="2800" smtClean="0"/>
              <a:t>       (32)Было холодно, дул ветер, шумел в яблонях, пахло дымом, сносимым из трубы в сад.</a:t>
            </a:r>
          </a:p>
          <a:p>
            <a:pPr>
              <a:buFont typeface="Wingdings" pitchFamily="2" charset="2"/>
              <a:buNone/>
            </a:pPr>
            <a:r>
              <a:rPr lang="ru-RU" sz="2800" smtClean="0"/>
              <a:t>       (33)Через полчаса мы вернулись в дом, где снимали комнату; жена опустилась на лавку, стиснула руки на коленях, глядя в холодную бесприютность октябрьского вечера за окном, где  отливали синевой стволы берез над черной Окой.</a:t>
            </a:r>
          </a:p>
          <a:p>
            <a:pPr>
              <a:buFont typeface="Wingdings" pitchFamily="2" charset="2"/>
              <a:buNone/>
            </a:pPr>
            <a:r>
              <a:rPr lang="ru-RU" sz="2800" smtClean="0"/>
              <a:t>                                                                 Ответ: 32</a:t>
            </a:r>
          </a:p>
          <a:p>
            <a:pPr>
              <a:buFont typeface="Wingdings" pitchFamily="2" charset="2"/>
              <a:buNone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285750"/>
            <a:ext cx="8229600" cy="56261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3600" dirty="0" smtClean="0"/>
              <a:t>        По форме главного члена односоставные предложения делятся на </a:t>
            </a:r>
            <a:r>
              <a:rPr lang="ru-RU" sz="3600" u="sng" dirty="0" smtClean="0"/>
              <a:t>две основные группы</a:t>
            </a:r>
            <a:r>
              <a:rPr lang="ru-RU" sz="3600" dirty="0" smtClean="0"/>
              <a:t>: 1) с главным членом – сказуемым, 2) с главным подлежащим. Сравните: 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3600" i="1" dirty="0" smtClean="0">
                <a:solidFill>
                  <a:srgbClr val="FF0000"/>
                </a:solidFill>
              </a:rPr>
              <a:t>    1)Вечереет. Морозит.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smtClean="0">
                <a:solidFill>
                  <a:srgbClr val="FF0000"/>
                </a:solidFill>
              </a:rPr>
              <a:t>   2) Вечер. Мороз</a:t>
            </a:r>
            <a:r>
              <a:rPr lang="ru-RU" sz="3600" i="1" dirty="0" smtClean="0"/>
              <a:t>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3600" dirty="0" smtClean="0"/>
              <a:t>         Как и двусоставные, односоставные предложения могут быть нераспространёнными и распространёнными. Например:</a:t>
            </a:r>
            <a:r>
              <a:rPr lang="ru-RU" sz="3600" i="1" dirty="0" smtClean="0"/>
              <a:t>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3600" i="1" dirty="0" smtClean="0">
                <a:solidFill>
                  <a:srgbClr val="FF0000"/>
                </a:solidFill>
              </a:rPr>
              <a:t>Морозит </a:t>
            </a:r>
            <a:r>
              <a:rPr lang="ru-RU" sz="3600" dirty="0" smtClean="0"/>
              <a:t>и</a:t>
            </a:r>
            <a:r>
              <a:rPr lang="ru-RU" sz="3600" i="1" dirty="0" smtClean="0">
                <a:solidFill>
                  <a:srgbClr val="FF0000"/>
                </a:solidFill>
              </a:rPr>
              <a:t> С утра морозит;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3600" i="1" dirty="0" smtClean="0">
                <a:solidFill>
                  <a:srgbClr val="FF0000"/>
                </a:solidFill>
              </a:rPr>
              <a:t> Вечер </a:t>
            </a:r>
            <a:r>
              <a:rPr lang="ru-RU" sz="3600" dirty="0" smtClean="0"/>
              <a:t>и</a:t>
            </a:r>
            <a:r>
              <a:rPr lang="ru-RU" sz="3600" i="1" dirty="0" smtClean="0">
                <a:solidFill>
                  <a:srgbClr val="FF0000"/>
                </a:solidFill>
              </a:rPr>
              <a:t> Тихий вечер.</a:t>
            </a:r>
            <a:endParaRPr lang="ru-RU" sz="36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3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В4-2. Среди предложений 6-8 найдите сложное, в состав которого входит односоставное  определенно-личное  предложение. Напишите номер этого предложения.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25"/>
            <a:ext cx="8229600" cy="3983038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600" dirty="0" smtClean="0"/>
              <a:t>   </a:t>
            </a:r>
            <a:r>
              <a:rPr lang="ru-RU" sz="3200" dirty="0" smtClean="0"/>
              <a:t>(6)Машин рассказ словно стал продолжением моей памяти. (7)Такого эпизода у меня не было ни впереди, ни позади. (8)Не понимаю, почему я почувствовала себя виноватой, ведь моя жизнь до этого момента шла в иной плоскости, в ином пространстве.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sz="32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200" dirty="0" smtClean="0"/>
              <a:t>                                                          Ответ: 8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186738" cy="150018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В4-2. Среди предложений 6-8 найдите сложное, в состав которого входит односоставное  неопределенно-личное  предложение. Напишите номер этого предложения.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500"/>
            <a:ext cx="8229600" cy="4411663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(20)</a:t>
            </a:r>
            <a:r>
              <a:rPr lang="ru-RU" sz="2800" dirty="0" smtClean="0"/>
              <a:t>Оля поздравляла жену с Новым годом, и жена тоже поздравила её, а затем, как я понял из дальнейшего разговора, хотела отблагодарить её за услуги деньгами – у нас большая почта, и Оля иной день раз пять наведывается к нам.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(21)- </a:t>
            </a:r>
            <a:r>
              <a:rPr lang="ru-RU" sz="2800" dirty="0" smtClean="0"/>
              <a:t>Нет, нет, - услышал я опять торопливый и шепелявый голос, - это наша работа, нам за неё платят. (22)Вы меня обижаете.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 smtClean="0"/>
              <a:t>    </a:t>
            </a:r>
            <a:r>
              <a:rPr lang="ru-RU" dirty="0" smtClean="0"/>
              <a:t>(22)</a:t>
            </a:r>
            <a:r>
              <a:rPr lang="ru-RU" sz="2800" dirty="0" smtClean="0"/>
              <a:t>Обижаете?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 smtClean="0"/>
              <a:t>                                                        Ответ: 21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3" descr="E:\Мои документы\Ольга\kartinka77-85eb703772d4b931d0e30983beef9ad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7056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E:\Мои документы\Ольга\0_b45f_6eb76c91_L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7938" y="0"/>
            <a:ext cx="9312276" cy="69834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329612" cy="12144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ru-RU" sz="4000" dirty="0" smtClean="0"/>
              <a:t>Основные группы односоставных предложений</a:t>
            </a:r>
            <a:endParaRPr lang="ru-RU" sz="4000" dirty="0"/>
          </a:p>
        </p:txBody>
      </p:sp>
      <p:pic>
        <p:nvPicPr>
          <p:cNvPr id="5" name="Схема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713" y="1695450"/>
            <a:ext cx="8242300" cy="4754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Односоставные предложения с главным членом – сказуемым: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88"/>
            <a:ext cx="8229600" cy="4054475"/>
          </a:xfrm>
        </p:spPr>
        <p:txBody>
          <a:bodyPr/>
          <a:lstStyle/>
          <a:p>
            <a:r>
              <a:rPr lang="ru-RU" sz="3600" smtClean="0"/>
              <a:t>Предложения определённо-личные.</a:t>
            </a:r>
          </a:p>
          <a:p>
            <a:r>
              <a:rPr lang="ru-RU" sz="3600" smtClean="0"/>
              <a:t>Предложения неопределённо-личные.</a:t>
            </a:r>
          </a:p>
          <a:p>
            <a:r>
              <a:rPr lang="ru-RU" sz="3600" smtClean="0"/>
              <a:t>Предложения обобщенно-личные.</a:t>
            </a:r>
          </a:p>
          <a:p>
            <a:r>
              <a:rPr lang="ru-RU" sz="3600" smtClean="0"/>
              <a:t>Предложения безличные.</a:t>
            </a:r>
          </a:p>
          <a:p>
            <a:pPr>
              <a:buFont typeface="Wingdings" pitchFamily="2" charset="2"/>
              <a:buNone/>
            </a:pPr>
            <a:r>
              <a:rPr lang="ru-RU" sz="3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   Определенно-личные предложения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dirty="0"/>
              <a:t> </a:t>
            </a:r>
            <a:r>
              <a:rPr lang="ru-RU" b="1" dirty="0" smtClean="0"/>
              <a:t>           Способ выражения сказуемого:</a:t>
            </a:r>
          </a:p>
          <a:p>
            <a:pPr marL="514350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/>
              <a:t>1-е л., наст. и буд. </a:t>
            </a:r>
            <a:r>
              <a:rPr lang="ru-RU" sz="2800" dirty="0" err="1" smtClean="0"/>
              <a:t>вр</a:t>
            </a:r>
            <a:r>
              <a:rPr lang="ru-RU" sz="2800" dirty="0" smtClean="0"/>
              <a:t>., ед. и мн. </a:t>
            </a:r>
            <a:r>
              <a:rPr lang="ru-RU" sz="2800" dirty="0"/>
              <a:t>ч</a:t>
            </a:r>
            <a:r>
              <a:rPr lang="ru-RU" sz="2800" dirty="0" smtClean="0"/>
              <a:t>., изъявит. накл.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/>
              <a:t>2-е л., наст. и буд. </a:t>
            </a:r>
            <a:r>
              <a:rPr lang="ru-RU" sz="2800" dirty="0" err="1" smtClean="0"/>
              <a:t>вр</a:t>
            </a:r>
            <a:r>
              <a:rPr lang="ru-RU" sz="2800" dirty="0" smtClean="0"/>
              <a:t>., ед. и мн. </a:t>
            </a:r>
            <a:r>
              <a:rPr lang="ru-RU" sz="2800" dirty="0"/>
              <a:t>ч</a:t>
            </a:r>
            <a:r>
              <a:rPr lang="ru-RU" sz="2800" dirty="0" smtClean="0"/>
              <a:t>., изъявит. накл.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/>
              <a:t>п</a:t>
            </a:r>
            <a:r>
              <a:rPr lang="ru-RU" sz="2800" dirty="0" smtClean="0"/>
              <a:t>овелит. накл.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Люблю тебя, Петра творенье.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стоишь, качаясь, тонкая рябина?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Уходи, зима седая!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 </a:t>
            </a:r>
            <a:r>
              <a:rPr lang="ru-RU" sz="2800" dirty="0" smtClean="0"/>
              <a:t>   Действие выполняется определенным деятелем.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Предложения неопределённо-личные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 smtClean="0"/>
              <a:t>       Способ выражения сказуемого: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 smtClean="0"/>
              <a:t>    1. 3-е л., мн. ч., наст., буд. </a:t>
            </a:r>
            <a:r>
              <a:rPr lang="ru-RU" sz="2800" dirty="0" err="1"/>
              <a:t>в</a:t>
            </a:r>
            <a:r>
              <a:rPr lang="ru-RU" sz="2800" dirty="0" err="1" smtClean="0"/>
              <a:t>р</a:t>
            </a:r>
            <a:r>
              <a:rPr lang="ru-RU" sz="28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 smtClean="0"/>
              <a:t>    2.  </a:t>
            </a:r>
            <a:r>
              <a:rPr lang="ru-RU" sz="2800" dirty="0" err="1" smtClean="0"/>
              <a:t>прош</a:t>
            </a:r>
            <a:r>
              <a:rPr lang="ru-RU" sz="2800" dirty="0" smtClean="0"/>
              <a:t>. </a:t>
            </a:r>
            <a:r>
              <a:rPr lang="ru-RU" sz="2800" dirty="0" err="1" smtClean="0"/>
              <a:t>вр</a:t>
            </a:r>
            <a:r>
              <a:rPr lang="ru-RU" sz="2800" dirty="0" smtClean="0"/>
              <a:t>., изъявит. накл., мн. ч.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Ведут ко мне коня.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Потом его в степи без чувств нашли.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 smtClean="0"/>
              <a:t>       В таких предложениях важно само действие, а не лица, которые его производят. Они мыслятся неопределённо.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   </a:t>
            </a:r>
            <a:r>
              <a:rPr lang="ru-RU" sz="3100" b="1" dirty="0" smtClean="0"/>
              <a:t>Обобщенно-личные предложения</a:t>
            </a: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/>
              <a:t>  </a:t>
            </a:r>
            <a:r>
              <a:rPr lang="ru-RU" sz="2800" b="1" dirty="0" smtClean="0"/>
              <a:t>Способ выражения сказуемого:</a:t>
            </a:r>
          </a:p>
          <a:p>
            <a:pPr marL="514350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/>
              <a:t>2-е л., ед. ч., наст. </a:t>
            </a:r>
            <a:r>
              <a:rPr lang="ru-RU" sz="2800" dirty="0" err="1"/>
              <a:t>в</a:t>
            </a:r>
            <a:r>
              <a:rPr lang="ru-RU" sz="2800" dirty="0" err="1" smtClean="0"/>
              <a:t>р</a:t>
            </a:r>
            <a:r>
              <a:rPr lang="ru-RU" sz="2800" dirty="0" smtClean="0"/>
              <a:t>., изъявит. накл.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/>
              <a:t>2-е л., повелит. </a:t>
            </a:r>
            <a:r>
              <a:rPr lang="ru-RU" sz="2800" dirty="0"/>
              <a:t>н</a:t>
            </a:r>
            <a:r>
              <a:rPr lang="ru-RU" sz="2800" dirty="0" smtClean="0"/>
              <a:t>акл.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/>
              <a:t>3-е л., с обобщающим знач.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 </a:t>
            </a:r>
            <a:r>
              <a:rPr lang="ru-RU" sz="2800" dirty="0" smtClean="0"/>
              <a:t>   Действие вне времени относится к любому, всякому лицу, к группе лиц.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посеешь, то и пожнешь.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Береги платье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снову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Дни поздней осени бранят обыкновенно.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       Безличные предложения</a:t>
            </a:r>
            <a:endParaRPr lang="ru-RU" sz="3200" b="1" dirty="0"/>
          </a:p>
        </p:txBody>
      </p:sp>
      <p:pic>
        <p:nvPicPr>
          <p:cNvPr id="3" name="Содержимое 2"/>
          <p:cNvPicPr>
            <a:picLocks noGrp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6875" y="1292225"/>
            <a:ext cx="7637463" cy="5187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Способы выражения сказуемого:</a:t>
            </a:r>
            <a:b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простое глагольное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143375" y="1500188"/>
            <a:ext cx="4371975" cy="5357812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Вечерами </a:t>
            </a:r>
            <a:r>
              <a:rPr lang="ru-RU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работалось</a:t>
            </a:r>
            <a:r>
              <a:rPr lang="ru-RU" i="1" dirty="0" smtClean="0"/>
              <a:t> </a:t>
            </a:r>
            <a:r>
              <a:rPr lang="ru-RU" dirty="0" smtClean="0"/>
              <a:t>особенно хорошо. На дворе </a:t>
            </a:r>
            <a:r>
              <a:rPr lang="ru-RU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вечереет.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</a:t>
            </a:r>
            <a:r>
              <a:rPr lang="ru-RU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Пахнет </a:t>
            </a:r>
            <a:r>
              <a:rPr lang="ru-RU" dirty="0" smtClean="0"/>
              <a:t>сеном над лугами. (Майк.) </a:t>
            </a:r>
            <a:r>
              <a:rPr lang="ru-RU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Зажгло</a:t>
            </a:r>
            <a:r>
              <a:rPr lang="ru-RU" i="1" dirty="0" smtClean="0"/>
              <a:t> </a:t>
            </a:r>
            <a:r>
              <a:rPr lang="ru-RU" dirty="0" smtClean="0"/>
              <a:t>грозою дерево (Н.)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Герасима уже </a:t>
            </a:r>
            <a:r>
              <a:rPr lang="ru-RU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 было</a:t>
            </a:r>
            <a:r>
              <a:rPr lang="ru-RU" dirty="0" smtClean="0"/>
              <a:t> на дворе. (Т.) Сегодня же меня здесь </a:t>
            </a:r>
            <a:r>
              <a:rPr lang="ru-RU" i="1" dirty="0" smtClean="0">
                <a:solidFill>
                  <a:srgbClr val="000000"/>
                </a:solidFill>
              </a:rPr>
              <a:t>не будет.</a:t>
            </a:r>
            <a:r>
              <a:rPr lang="ru-RU" dirty="0" smtClean="0"/>
              <a:t> (Т.) У меня </a:t>
            </a:r>
            <a:r>
              <a:rPr lang="ru-RU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нет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dirty="0" smtClean="0"/>
              <a:t>линейки.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Вам </a:t>
            </a:r>
            <a:r>
              <a:rPr lang="ru-RU" i="1" dirty="0" smtClean="0">
                <a:solidFill>
                  <a:srgbClr val="000000"/>
                </a:solidFill>
              </a:rPr>
              <a:t>не видать</a:t>
            </a:r>
            <a:r>
              <a:rPr lang="ru-RU" dirty="0" smtClean="0"/>
              <a:t> таких сражений. (Л.) </a:t>
            </a:r>
            <a:r>
              <a:rPr lang="ru-RU" i="1" dirty="0" smtClean="0">
                <a:solidFill>
                  <a:srgbClr val="000000"/>
                </a:solidFill>
              </a:rPr>
              <a:t>Быть</a:t>
            </a:r>
            <a:r>
              <a:rPr lang="ru-RU" dirty="0" smtClean="0"/>
              <a:t> грозе великой.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63" y="1643063"/>
            <a:ext cx="3286125" cy="48196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1) Безличным глаголом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2) Безличной формой личного глагола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3) Безличной формой глагола 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быть </a:t>
            </a:r>
            <a:r>
              <a:rPr lang="ru-RU" sz="2400" dirty="0">
                <a:latin typeface="+mn-lt"/>
              </a:rPr>
              <a:t> в отрицательных предложениях; словом </a:t>
            </a:r>
            <a:r>
              <a:rPr lang="ru-RU" sz="2400" i="1" dirty="0">
                <a:solidFill>
                  <a:srgbClr val="000000"/>
                </a:solidFill>
                <a:latin typeface="+mn-lt"/>
              </a:rPr>
              <a:t>нет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i="1" dirty="0">
              <a:solidFill>
                <a:srgbClr val="000000"/>
              </a:solidFill>
              <a:latin typeface="+mn-lt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4) Неопределённой формой глагола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764</TotalTime>
  <Words>508</Words>
  <Application>Microsoft Office PowerPoint</Application>
  <PresentationFormat>Экран (4:3)</PresentationFormat>
  <Paragraphs>84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23</vt:i4>
      </vt:variant>
    </vt:vector>
  </HeadingPairs>
  <TitlesOfParts>
    <vt:vector size="35" baseType="lpstr">
      <vt:lpstr>Century Schoolbook</vt:lpstr>
      <vt:lpstr>Arial</vt:lpstr>
      <vt:lpstr>Wingdings</vt:lpstr>
      <vt:lpstr>Wingdings 2</vt:lpstr>
      <vt:lpstr>Calibri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Слайд 1</vt:lpstr>
      <vt:lpstr>Слайд 2</vt:lpstr>
      <vt:lpstr> ОСНОВНЫЕ ГРУППЫ ОДНОСОСТАВНЫХ ПРЕДЛОЖЕНИЙ</vt:lpstr>
      <vt:lpstr>Слайд 4</vt:lpstr>
      <vt:lpstr>   ОПРЕДЕЛЕННО-ЛИЧНЫЕ ПРЕДЛОЖЕНИЯ</vt:lpstr>
      <vt:lpstr>ПРЕДЛОЖЕНИЯ НЕОПРЕДЕЛЁННО-ЛИЧНЫЕ</vt:lpstr>
      <vt:lpstr>   ОБОБЩЕННО-ЛИЧНЫЕ ПРЕДЛОЖЕНИЯ</vt:lpstr>
      <vt:lpstr>       БЕЗЛИЧНЫЕ ПРЕДЛОЖЕНИЯ</vt:lpstr>
      <vt:lpstr>Слайд 9</vt:lpstr>
      <vt:lpstr>Слайд 10</vt:lpstr>
      <vt:lpstr>Слайд 11</vt:lpstr>
      <vt:lpstr>Слайд 12</vt:lpstr>
      <vt:lpstr>Слайд 13</vt:lpstr>
      <vt:lpstr>    АФАНАСИЙ АФАНАСЬЕВИЧ ФЕТ</vt:lpstr>
      <vt:lpstr>                ЧЕМ ЖЕ НЕОБЫЧНО ЭТО         СТИХОТВОРЕНИЕ?</vt:lpstr>
      <vt:lpstr>Слайд 16</vt:lpstr>
      <vt:lpstr>ДАЙТЕ ХАРАКТЕРИСТИКУ ПРЕДЛОЖЕНИЙ ПО НАЛИЧИЮ ГРАММАТИЧЕСКИХ ОСНОВ</vt:lpstr>
      <vt:lpstr>         ТЕСТЫ</vt:lpstr>
      <vt:lpstr>В4-1. СРЕДИ ПРЕДЛОЖЕНИЙ 31-33 НАЙДИТЕ СЛОЖНОЕ, В СОСТАВ КОТОРОГО ВХОДЯТ ОДНОСОСТАВНЫЕ  БЕЗЛИЧНЫЕ ПРЕДЛОЖЕНИЯ. НАПИШИТЕ НОМЕР ЭТОГО СЛОЖНОГО ПРЕДЛОЖЕНИЯ.</vt:lpstr>
      <vt:lpstr>В4-2. СРЕДИ ПРЕДЛОЖЕНИЙ 6-8 НАЙДИТЕ СЛОЖНОЕ, В СОСТАВ КОТОРОГО ВХОДИТ ОДНОСОСТАВНОЕ  ОПРЕДЕЛЕННО-ЛИЧНОЕ  ПРЕДЛОЖЕНИЕ. НАПИШИТЕ НОМЕР ЭТОГО ПРЕДЛОЖЕНИЯ.</vt:lpstr>
      <vt:lpstr>В4-2. СРЕДИ ПРЕДЛОЖЕНИЙ 6-8 НАЙДИТЕ СЛОЖНОЕ, В СОСТАВ КОТОРОГО ВХОДИТ ОДНОСОСТАВНОЕ  НЕОПРЕДЕЛЕННО-ЛИЧНОЕ  ПРЕДЛОЖЕНИЕ. НАПИШИТЕ НОМЕР ЭТОГО ПРЕДЛОЖЕНИЯ.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Односоставные                    предложения</dc:title>
  <dc:creator>XTreme</dc:creator>
  <cp:lastModifiedBy>aolga</cp:lastModifiedBy>
  <cp:revision>80</cp:revision>
  <dcterms:created xsi:type="dcterms:W3CDTF">2010-04-14T14:45:39Z</dcterms:created>
  <dcterms:modified xsi:type="dcterms:W3CDTF">2010-04-21T12:22:21Z</dcterms:modified>
</cp:coreProperties>
</file>